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37"/>
  </p:notesMasterIdLst>
  <p:sldIdLst>
    <p:sldId id="256" r:id="rId2"/>
    <p:sldId id="264" r:id="rId3"/>
    <p:sldId id="259" r:id="rId4"/>
    <p:sldId id="262" r:id="rId5"/>
    <p:sldId id="344" r:id="rId6"/>
    <p:sldId id="345" r:id="rId7"/>
    <p:sldId id="346" r:id="rId8"/>
    <p:sldId id="286" r:id="rId9"/>
    <p:sldId id="339" r:id="rId10"/>
    <p:sldId id="282" r:id="rId11"/>
    <p:sldId id="348" r:id="rId12"/>
    <p:sldId id="361" r:id="rId13"/>
    <p:sldId id="349" r:id="rId14"/>
    <p:sldId id="350" r:id="rId15"/>
    <p:sldId id="362" r:id="rId16"/>
    <p:sldId id="312" r:id="rId17"/>
    <p:sldId id="359" r:id="rId18"/>
    <p:sldId id="363" r:id="rId19"/>
    <p:sldId id="340" r:id="rId20"/>
    <p:sldId id="355" r:id="rId21"/>
    <p:sldId id="360" r:id="rId22"/>
    <p:sldId id="351" r:id="rId23"/>
    <p:sldId id="352" r:id="rId24"/>
    <p:sldId id="341" r:id="rId25"/>
    <p:sldId id="347" r:id="rId26"/>
    <p:sldId id="364" r:id="rId27"/>
    <p:sldId id="369" r:id="rId28"/>
    <p:sldId id="342" r:id="rId29"/>
    <p:sldId id="353" r:id="rId30"/>
    <p:sldId id="354" r:id="rId31"/>
    <p:sldId id="343" r:id="rId32"/>
    <p:sldId id="368" r:id="rId33"/>
    <p:sldId id="367" r:id="rId34"/>
    <p:sldId id="365" r:id="rId35"/>
    <p:sldId id="370" r:id="rId36"/>
  </p:sldIdLst>
  <p:sldSz cx="9144000" cy="5143500" type="screen16x9"/>
  <p:notesSz cx="6858000" cy="9144000"/>
  <p:embeddedFontLst>
    <p:embeddedFont>
      <p:font typeface="Cambria Math" panose="02040503050406030204" pitchFamily="18" charset="0"/>
      <p:regular r:id="rId38"/>
    </p:embeddedFont>
    <p:embeddedFont>
      <p:font typeface="IBM Plex Sans" panose="020B0503050203000203" pitchFamily="34" charset="0"/>
      <p:regular r:id="rId39"/>
      <p:bold r:id="rId40"/>
      <p:italic r:id="rId41"/>
      <p:boldItalic r:id="rId42"/>
    </p:embeddedFont>
    <p:embeddedFont>
      <p:font typeface="IBM Plex Sans Medium" panose="020B060305020300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B46FCF-CFFB-4A1C-A5CE-B018A4449898}">
  <a:tblStyle styleId="{59B46FCF-CFFB-4A1C-A5CE-B018A44498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03" autoAdjust="0"/>
  </p:normalViewPr>
  <p:slideViewPr>
    <p:cSldViewPr snapToGrid="0">
      <p:cViewPr varScale="1">
        <p:scale>
          <a:sx n="110" d="100"/>
          <a:sy n="110" d="100"/>
        </p:scale>
        <p:origin x="16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professor and examiner,</a:t>
            </a:r>
          </a:p>
          <a:p>
            <a:pPr marL="0" lvl="0" indent="0" algn="l" rtl="0">
              <a:spcBef>
                <a:spcPts val="0"/>
              </a:spcBef>
              <a:spcAft>
                <a:spcPts val="0"/>
              </a:spcAft>
              <a:buNone/>
            </a:pPr>
            <a:r>
              <a:rPr lang="en-US" dirty="0"/>
              <a:t>My name is Hendy, and I will be presenting on my FYP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1710476bc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1710476bc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Increasing the grid of the Bayer matrix encouraged smoother gradients and reduced visible banging. A larger Bayer matrix size also meant that the quantization error could be spread to become more effective across a bigger area of the image. However, it also increased the computation load and memory usage.</a:t>
            </a:r>
            <a:endParaRPr lang="en-SG" dirty="0"/>
          </a:p>
        </p:txBody>
      </p:sp>
    </p:spTree>
    <p:extLst>
      <p:ext uri="{BB962C8B-B14F-4D97-AF65-F5344CB8AC3E}">
        <p14:creationId xmlns:p14="http://schemas.microsoft.com/office/powerpoint/2010/main" val="272951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Increasing the grid of the Bayer matrix encouraged smoother gradients and reduced visible banging. A larger Bayer matrix size also meant that the quantization error could be spread to become more effective across a bigger area of the image. However, it also increased the computation load and memory usage.</a:t>
            </a:r>
            <a:endParaRPr lang="en-SG" dirty="0"/>
          </a:p>
        </p:txBody>
      </p:sp>
    </p:spTree>
    <p:extLst>
      <p:ext uri="{BB962C8B-B14F-4D97-AF65-F5344CB8AC3E}">
        <p14:creationId xmlns:p14="http://schemas.microsoft.com/office/powerpoint/2010/main" val="3883765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a:t>
            </a:r>
            <a:r>
              <a:rPr lang="en-SG" dirty="0" err="1"/>
              <a:t>ext</a:t>
            </a:r>
            <a:r>
              <a:rPr lang="en-SG" dirty="0"/>
              <a:t> is Error Diffusion Dithering that works by distributing the quantization error to its </a:t>
            </a:r>
            <a:r>
              <a:rPr lang="en-SG" dirty="0" err="1"/>
              <a:t>neigboring</a:t>
            </a:r>
            <a:r>
              <a:rPr lang="en-SG" dirty="0"/>
              <a:t> pixels through</a:t>
            </a:r>
          </a:p>
          <a:p>
            <a:pPr marL="158750" indent="0">
              <a:buNone/>
            </a:pPr>
            <a:r>
              <a:rPr lang="en-SG" dirty="0"/>
              <a:t>Using the distribution metrics call Floyd Steinberg kernel</a:t>
            </a:r>
          </a:p>
          <a:p>
            <a:pPr marL="158750" indent="0">
              <a:buNone/>
            </a:pPr>
            <a:endParaRPr lang="en-SG" dirty="0"/>
          </a:p>
          <a:p>
            <a:pPr marL="158750" indent="0">
              <a:buNone/>
            </a:pPr>
            <a:r>
              <a:rPr lang="en-SG" dirty="0"/>
              <a:t>Next this are the formula to update each pixel by taking it pixel value and add it with the total distributed error.</a:t>
            </a:r>
          </a:p>
          <a:p>
            <a:pPr marL="158750" indent="0">
              <a:buNone/>
            </a:pPr>
            <a:endParaRPr lang="en-SG" dirty="0"/>
          </a:p>
          <a:p>
            <a:pPr marL="158750" indent="0">
              <a:buNone/>
            </a:pPr>
            <a:r>
              <a:rPr lang="en-SG" dirty="0"/>
              <a:t>Here is the transition of how error diffusion dithering works, which is pixel by pixel rather that grid by grid in </a:t>
            </a:r>
            <a:r>
              <a:rPr lang="en-SG" dirty="0" err="1"/>
              <a:t>bayer</a:t>
            </a:r>
            <a:r>
              <a:rPr lang="en-SG" dirty="0"/>
              <a:t> matrix</a:t>
            </a:r>
            <a:endParaRPr lang="en-US" dirty="0"/>
          </a:p>
        </p:txBody>
      </p:sp>
    </p:spTree>
    <p:extLst>
      <p:ext uri="{BB962C8B-B14F-4D97-AF65-F5344CB8AC3E}">
        <p14:creationId xmlns:p14="http://schemas.microsoft.com/office/powerpoint/2010/main" val="4199216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Lastly is optimized phase dithering that enhance existing dithering technique by </a:t>
            </a:r>
            <a:r>
              <a:rPr lang="en-US" dirty="0" err="1"/>
              <a:t>iterativerly</a:t>
            </a:r>
            <a:r>
              <a:rPr lang="en-US" dirty="0"/>
              <a:t> modifying the pixel value and work to </a:t>
            </a:r>
            <a:r>
              <a:rPr lang="en-US" dirty="0" err="1"/>
              <a:t>aprox</a:t>
            </a:r>
            <a:r>
              <a:rPr lang="en-US" dirty="0"/>
              <a:t> sinusoidal fringe</a:t>
            </a:r>
          </a:p>
          <a:p>
            <a:pPr marL="158750" indent="0">
              <a:buNone/>
            </a:pPr>
            <a:endParaRPr lang="en-US" dirty="0"/>
          </a:p>
          <a:p>
            <a:pPr marL="158750" indent="0">
              <a:buNone/>
            </a:pPr>
            <a:r>
              <a:rPr lang="en-US" dirty="0"/>
              <a:t>Here are the steps</a:t>
            </a:r>
          </a:p>
          <a:p>
            <a:pPr marL="158750" indent="0">
              <a:buNone/>
            </a:pPr>
            <a:r>
              <a:rPr lang="en-US" dirty="0"/>
              <a:t>1</a:t>
            </a:r>
            <a:r>
              <a:rPr lang="en-US" baseline="30000" dirty="0"/>
              <a:t>st</a:t>
            </a:r>
            <a:r>
              <a:rPr lang="en-US" dirty="0"/>
              <a:t> we apply binary pattern of either the Bayer of error diffusion</a:t>
            </a:r>
          </a:p>
          <a:p>
            <a:pPr marL="158750" indent="0">
              <a:buNone/>
            </a:pPr>
            <a:r>
              <a:rPr lang="en-US" dirty="0"/>
              <a:t>Then we calculate its RMS error value</a:t>
            </a:r>
          </a:p>
          <a:p>
            <a:pPr marL="158750" indent="0">
              <a:buNone/>
            </a:pPr>
            <a:r>
              <a:rPr lang="en-US" dirty="0"/>
              <a:t>Then we proceed to modify the pixel from 0 -&gt; 1 or 1-&gt; 0</a:t>
            </a:r>
          </a:p>
          <a:p>
            <a:pPr marL="158750" indent="0">
              <a:buNone/>
            </a:pPr>
            <a:r>
              <a:rPr lang="en-US" dirty="0"/>
              <a:t>And calculate the error of the difference in phase map.</a:t>
            </a:r>
            <a:r>
              <a:rPr lang="en-SG" dirty="0"/>
              <a:t> If there is a reduction in the error, the value of the RMS error is updated, otherwise the changes of the pixel will be revert back</a:t>
            </a:r>
          </a:p>
          <a:p>
            <a:pPr marL="158750" indent="0">
              <a:buNone/>
            </a:pPr>
            <a:endParaRPr lang="en-SG" dirty="0"/>
          </a:p>
          <a:p>
            <a:pPr marL="158750" indent="0">
              <a:buNone/>
            </a:pPr>
            <a:endParaRPr lang="en-SG" dirty="0"/>
          </a:p>
          <a:p>
            <a:pPr marL="158750" indent="0">
              <a:buNone/>
            </a:pPr>
            <a:endParaRPr lang="en-US" dirty="0"/>
          </a:p>
        </p:txBody>
      </p:sp>
    </p:spTree>
    <p:extLst>
      <p:ext uri="{BB962C8B-B14F-4D97-AF65-F5344CB8AC3E}">
        <p14:creationId xmlns:p14="http://schemas.microsoft.com/office/powerpoint/2010/main" val="371930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question we have for this technique is how many iteration should we set to perform?</a:t>
            </a:r>
          </a:p>
          <a:p>
            <a:pPr marL="158750" indent="0">
              <a:buNone/>
            </a:pPr>
            <a:endParaRPr lang="en-US" dirty="0"/>
          </a:p>
          <a:p>
            <a:pPr marL="158750" indent="0">
              <a:buNone/>
            </a:pPr>
            <a:r>
              <a:rPr lang="en-US" dirty="0"/>
              <a:t>For this we measured with RMS phase error and observe that the reduction of the phase error is getting smaller as the iteration and we conclude that 15 is the optimal iteration for this project</a:t>
            </a:r>
            <a:endParaRPr lang="en-SG" dirty="0"/>
          </a:p>
        </p:txBody>
      </p:sp>
    </p:spTree>
    <p:extLst>
      <p:ext uri="{BB962C8B-B14F-4D97-AF65-F5344CB8AC3E}">
        <p14:creationId xmlns:p14="http://schemas.microsoft.com/office/powerpoint/2010/main" val="206087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1"/>
        <p:cNvGrpSpPr/>
        <p:nvPr/>
      </p:nvGrpSpPr>
      <p:grpSpPr>
        <a:xfrm>
          <a:off x="0" y="0"/>
          <a:ext cx="0" cy="0"/>
          <a:chOff x="0" y="0"/>
          <a:chExt cx="0" cy="0"/>
        </a:xfrm>
      </p:grpSpPr>
      <p:sp>
        <p:nvSpPr>
          <p:cNvPr id="3822" name="Google Shape;3822;g1173cd25692_0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3" name="Google Shape;3823;g1173cd25692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comparison of the difference dithering technique</a:t>
            </a:r>
          </a:p>
          <a:p>
            <a:pPr marL="0" lvl="0" indent="0" algn="l" rtl="0">
              <a:spcBef>
                <a:spcPts val="0"/>
              </a:spcBef>
              <a:spcAft>
                <a:spcPts val="0"/>
              </a:spcAft>
              <a:buNone/>
            </a:pPr>
            <a:r>
              <a:rPr lang="en-US" dirty="0"/>
              <a:t>Bayer matrix has a very fast speed with </a:t>
            </a:r>
            <a:r>
              <a:rPr lang="en-US" dirty="0" err="1"/>
              <a:t>moderatwe</a:t>
            </a:r>
            <a:r>
              <a:rPr lang="en-US" dirty="0"/>
              <a:t> accuracy, while error diffusion is slower due to the processing pixel by pixel</a:t>
            </a:r>
          </a:p>
          <a:p>
            <a:pPr marL="0" lvl="0" indent="0" algn="l" rtl="0">
              <a:spcBef>
                <a:spcPts val="0"/>
              </a:spcBef>
              <a:spcAft>
                <a:spcPts val="0"/>
              </a:spcAft>
              <a:buNone/>
            </a:pPr>
            <a:r>
              <a:rPr lang="en-US" dirty="0"/>
              <a:t>But I has </a:t>
            </a:r>
            <a:r>
              <a:rPr lang="en-US" dirty="0" err="1"/>
              <a:t>hight</a:t>
            </a:r>
            <a:r>
              <a:rPr lang="en-US" dirty="0"/>
              <a:t> accuracy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optimized phase has slow </a:t>
            </a:r>
            <a:r>
              <a:rPr lang="en-US" dirty="0" err="1"/>
              <a:t>speen</a:t>
            </a:r>
            <a:r>
              <a:rPr lang="en-US" dirty="0"/>
              <a:t> and high accuracy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After the dithering process, we introduce pattern defocusing to the binary dithered image that we have</a:t>
            </a:r>
          </a:p>
          <a:p>
            <a:pPr marL="158750" indent="0">
              <a:buNone/>
            </a:pPr>
            <a:r>
              <a:rPr lang="en-US" dirty="0"/>
              <a:t>To mimic the smooth sinusoidal patterns where we can than achieve higher accuracy.</a:t>
            </a:r>
            <a:endParaRPr lang="en-SG" dirty="0"/>
          </a:p>
        </p:txBody>
      </p:sp>
    </p:spTree>
    <p:extLst>
      <p:ext uri="{BB962C8B-B14F-4D97-AF65-F5344CB8AC3E}">
        <p14:creationId xmlns:p14="http://schemas.microsoft.com/office/powerpoint/2010/main" val="3999360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use gaussian filter of size 5 for this project as it yielded the lowest average error out of the 3 dithering technique.</a:t>
            </a:r>
            <a:endParaRPr lang="en-SG" dirty="0"/>
          </a:p>
        </p:txBody>
      </p:sp>
    </p:spTree>
    <p:extLst>
      <p:ext uri="{BB962C8B-B14F-4D97-AF65-F5344CB8AC3E}">
        <p14:creationId xmlns:p14="http://schemas.microsoft.com/office/powerpoint/2010/main" val="2739282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42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title of my FYP project 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would like to give a special thanks to</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3 phase shifting is a method use to extract the 3D information by making use of 3 different intensities with different phase position shown here</a:t>
            </a:r>
          </a:p>
          <a:p>
            <a:pPr marL="158750" indent="0">
              <a:buNone/>
            </a:pPr>
            <a:r>
              <a:rPr lang="en-US" dirty="0"/>
              <a:t> that we can use to calculate the wrapped phase using this formula.</a:t>
            </a:r>
          </a:p>
        </p:txBody>
      </p:sp>
    </p:spTree>
    <p:extLst>
      <p:ext uri="{BB962C8B-B14F-4D97-AF65-F5344CB8AC3E}">
        <p14:creationId xmlns:p14="http://schemas.microsoft.com/office/powerpoint/2010/main" val="3555212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is to develop our own standalone software so that we can easily modify the patterns necessary before project it using the projector.</a:t>
            </a:r>
            <a:endParaRPr dirty="0"/>
          </a:p>
        </p:txBody>
      </p:sp>
    </p:spTree>
    <p:extLst>
      <p:ext uri="{BB962C8B-B14F-4D97-AF65-F5344CB8AC3E}">
        <p14:creationId xmlns:p14="http://schemas.microsoft.com/office/powerpoint/2010/main" val="4215974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Different patterns are upload to projector which will be encoded using encoded running length algo, here is a preview of how the algorithm works.</a:t>
            </a:r>
          </a:p>
          <a:p>
            <a:pPr marL="158750" indent="0">
              <a:buNone/>
            </a:pPr>
            <a:r>
              <a:rPr lang="en-US" dirty="0"/>
              <a:t>This helps in compressing which reduce the resources needed to store the information and perform later task.</a:t>
            </a:r>
          </a:p>
          <a:p>
            <a:pPr marL="158750" indent="0">
              <a:buNone/>
            </a:pPr>
            <a:endParaRPr lang="en-US" dirty="0"/>
          </a:p>
          <a:p>
            <a:pPr marL="158750" indent="0">
              <a:buNone/>
            </a:pPr>
            <a:r>
              <a:rPr lang="en-US" dirty="0"/>
              <a:t>After converting each pattern into their encoded versions, the projector has a secondary function to convert them in to a custom pattern in BMP format to be upload to the projector</a:t>
            </a:r>
            <a:endParaRPr lang="en-SG" dirty="0"/>
          </a:p>
        </p:txBody>
      </p:sp>
    </p:spTree>
    <p:extLst>
      <p:ext uri="{BB962C8B-B14F-4D97-AF65-F5344CB8AC3E}">
        <p14:creationId xmlns:p14="http://schemas.microsoft.com/office/powerpoint/2010/main" val="1887702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is an overview of the software developed by the Texas instrument and the prototype software developed by me.</a:t>
            </a:r>
          </a:p>
          <a:p>
            <a:pPr marL="158750" indent="0">
              <a:buNone/>
            </a:pPr>
            <a:r>
              <a:rPr lang="en-US" dirty="0"/>
              <a:t>Most of the common use functions such as add pattern edit the parameters of the images and upload to projector have been developed.</a:t>
            </a:r>
            <a:endParaRPr lang="en-SG" dirty="0"/>
          </a:p>
        </p:txBody>
      </p:sp>
    </p:spTree>
    <p:extLst>
      <p:ext uri="{BB962C8B-B14F-4D97-AF65-F5344CB8AC3E}">
        <p14:creationId xmlns:p14="http://schemas.microsoft.com/office/powerpoint/2010/main" val="1754975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main challenge of this task is to work out the secondary </a:t>
            </a:r>
            <a:r>
              <a:rPr lang="en-US" dirty="0" err="1"/>
              <a:t>funct</a:t>
            </a:r>
            <a:endParaRPr lang="en-SG" dirty="0"/>
          </a:p>
        </p:txBody>
      </p:sp>
    </p:spTree>
    <p:extLst>
      <p:ext uri="{BB962C8B-B14F-4D97-AF65-F5344CB8AC3E}">
        <p14:creationId xmlns:p14="http://schemas.microsoft.com/office/powerpoint/2010/main" val="2684259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050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71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Code is = Project ID</a:t>
            </a:r>
            <a:endParaRPr lang="en-SG" dirty="0"/>
          </a:p>
        </p:txBody>
      </p:sp>
    </p:spTree>
    <p:extLst>
      <p:ext uri="{BB962C8B-B14F-4D97-AF65-F5344CB8AC3E}">
        <p14:creationId xmlns:p14="http://schemas.microsoft.com/office/powerpoint/2010/main" val="3981948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89671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overall view of the contents that I will be presenting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start with introduction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First, I will introduce an important concept in my FYP which is FPP.</a:t>
            </a:r>
          </a:p>
          <a:p>
            <a:pPr marL="158750" indent="0">
              <a:buNone/>
            </a:pPr>
            <a:endParaRPr lang="en-US" dirty="0"/>
          </a:p>
          <a:p>
            <a:pPr marL="158750" indent="0">
              <a:buNone/>
            </a:pPr>
            <a:r>
              <a:rPr lang="en-US" dirty="0"/>
              <a:t>FPP is a 3D measurement technique</a:t>
            </a:r>
          </a:p>
          <a:p>
            <a:pPr marL="158750" indent="0">
              <a:buNone/>
            </a:pPr>
            <a:r>
              <a:rPr lang="en-US" dirty="0"/>
              <a:t>Which is non contact fast and accurate and flexible to any 3D shape </a:t>
            </a:r>
          </a:p>
          <a:p>
            <a:pPr marL="158750" indent="0">
              <a:buNone/>
            </a:pPr>
            <a:r>
              <a:rPr lang="en-US" dirty="0"/>
              <a:t>FPP has been widely used in many industry.</a:t>
            </a:r>
          </a:p>
          <a:p>
            <a:pPr marL="158750" indent="0">
              <a:buNone/>
            </a:pPr>
            <a:endParaRPr lang="en-US" dirty="0"/>
          </a:p>
          <a:p>
            <a:pPr marL="158750" indent="0">
              <a:buNone/>
            </a:pPr>
            <a:r>
              <a:rPr lang="en-US" dirty="0"/>
              <a:t>Here are the steps</a:t>
            </a:r>
            <a:endParaRPr lang="en-SG" dirty="0"/>
          </a:p>
        </p:txBody>
      </p:sp>
    </p:spTree>
    <p:extLst>
      <p:ext uri="{BB962C8B-B14F-4D97-AF65-F5344CB8AC3E}">
        <p14:creationId xmlns:p14="http://schemas.microsoft.com/office/powerpoint/2010/main" val="100977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the pattern projection, there is a major issue where the projector used is fast but present a speed bottleneck when trying to represent an 8 bit image pattern</a:t>
            </a:r>
          </a:p>
          <a:p>
            <a:pPr marL="158750" indent="0">
              <a:buNone/>
            </a:pPr>
            <a:r>
              <a:rPr lang="en-US" dirty="0"/>
              <a:t>And is significantly slower compare to when trying to project 1 bit image.</a:t>
            </a:r>
          </a:p>
          <a:p>
            <a:pPr marL="158750" indent="0">
              <a:buNone/>
            </a:pPr>
            <a:endParaRPr lang="en-US" dirty="0"/>
          </a:p>
          <a:p>
            <a:pPr marL="158750" indent="0">
              <a:buNone/>
            </a:pPr>
            <a:r>
              <a:rPr lang="en-US" dirty="0"/>
              <a:t>This is due to the hardware limitation of the projector when trying to project the 8 bit image that contain variety of grayscale value compare to 1 bit image that only has 2 values black and white.</a:t>
            </a:r>
          </a:p>
          <a:p>
            <a:pPr marL="158750" indent="0">
              <a:buNone/>
            </a:pPr>
            <a:endParaRPr lang="en-US" dirty="0"/>
          </a:p>
          <a:p>
            <a:pPr marL="158750" indent="0">
              <a:buNone/>
            </a:pPr>
            <a:r>
              <a:rPr lang="en-SG" dirty="0"/>
              <a:t>To resolve this, we introduce Binary dithering technique that aims to simulate the 8 bit images to closely resemble 1 bit pattern </a:t>
            </a:r>
          </a:p>
          <a:p>
            <a:pPr marL="158750" indent="0">
              <a:buNone/>
            </a:pPr>
            <a:r>
              <a:rPr lang="en-SG" dirty="0"/>
              <a:t>And Defocusing technique to smooth the sharp transition in binary pattern to approx. sinusoidal pattern</a:t>
            </a:r>
          </a:p>
        </p:txBody>
      </p:sp>
    </p:spTree>
    <p:extLst>
      <p:ext uri="{BB962C8B-B14F-4D97-AF65-F5344CB8AC3E}">
        <p14:creationId xmlns:p14="http://schemas.microsoft.com/office/powerpoint/2010/main" val="2747036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These are the 2 main objectives that I tried to achieve for this FYP</a:t>
            </a:r>
          </a:p>
          <a:p>
            <a:pPr marL="158750" indent="0">
              <a:buNone/>
            </a:pPr>
            <a:endParaRPr lang="en-US" dirty="0"/>
          </a:p>
          <a:p>
            <a:pPr marL="158750" indent="0">
              <a:buNone/>
            </a:pPr>
            <a:r>
              <a:rPr lang="en-US" dirty="0"/>
              <a:t>To use binary dithering technique and defocusing technique to resolve the speed bottleneck issues.</a:t>
            </a:r>
          </a:p>
          <a:p>
            <a:pPr marL="158750" indent="0">
              <a:buNone/>
            </a:pPr>
            <a:r>
              <a:rPr lang="en-US" dirty="0"/>
              <a:t>And develop a software used to upload the pattern to the projector.</a:t>
            </a:r>
            <a:endParaRPr lang="en-SG" dirty="0"/>
          </a:p>
        </p:txBody>
      </p:sp>
    </p:spTree>
    <p:extLst>
      <p:ext uri="{BB962C8B-B14F-4D97-AF65-F5344CB8AC3E}">
        <p14:creationId xmlns:p14="http://schemas.microsoft.com/office/powerpoint/2010/main" val="7881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1710476bc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1710476bc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FYP start 15 Jan 2024</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0594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_1">
    <p:bg>
      <p:bgPr>
        <a:blipFill>
          <a:blip r:embed="rId2">
            <a:alphaModFix/>
          </a:blip>
          <a:stretch>
            <a:fillRect/>
          </a:stretch>
        </a:blipFill>
        <a:effectLst/>
      </p:bgPr>
    </p:bg>
    <p:spTree>
      <p:nvGrpSpPr>
        <p:cNvPr id="1" name="Shape 289"/>
        <p:cNvGrpSpPr/>
        <p:nvPr/>
      </p:nvGrpSpPr>
      <p:grpSpPr>
        <a:xfrm>
          <a:off x="0" y="0"/>
          <a:ext cx="0" cy="0"/>
          <a:chOff x="0" y="0"/>
          <a:chExt cx="0" cy="0"/>
        </a:xfrm>
      </p:grpSpPr>
      <p:pic>
        <p:nvPicPr>
          <p:cNvPr id="290" name="Google Shape;290;p34"/>
          <p:cNvPicPr preferRelativeResize="0"/>
          <p:nvPr/>
        </p:nvPicPr>
        <p:blipFill>
          <a:blip r:embed="rId3">
            <a:alphaModFix/>
          </a:blip>
          <a:stretch>
            <a:fillRect/>
          </a:stretch>
        </p:blipFill>
        <p:spPr>
          <a:xfrm>
            <a:off x="89428" y="-547688"/>
            <a:ext cx="3235500" cy="1960713"/>
          </a:xfrm>
          <a:prstGeom prst="rect">
            <a:avLst/>
          </a:prstGeom>
          <a:noFill/>
          <a:ln>
            <a:noFill/>
          </a:ln>
        </p:spPr>
      </p:pic>
      <p:sp>
        <p:nvSpPr>
          <p:cNvPr id="291" name="Google Shape;291;p34"/>
          <p:cNvSpPr/>
          <p:nvPr/>
        </p:nvSpPr>
        <p:spPr>
          <a:xfrm>
            <a:off x="-2610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46998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34"/>
          <p:cNvPicPr preferRelativeResize="0"/>
          <p:nvPr/>
        </p:nvPicPr>
        <p:blipFill rotWithShape="1">
          <a:blip r:embed="rId3">
            <a:alphaModFix/>
          </a:blip>
          <a:srcRect b="50206"/>
          <a:stretch/>
        </p:blipFill>
        <p:spPr>
          <a:xfrm>
            <a:off x="5936725" y="4167181"/>
            <a:ext cx="3235500" cy="976325"/>
          </a:xfrm>
          <a:prstGeom prst="rect">
            <a:avLst/>
          </a:prstGeom>
          <a:noFill/>
          <a:ln>
            <a:noFill/>
          </a:ln>
        </p:spPr>
      </p:pic>
      <p:sp>
        <p:nvSpPr>
          <p:cNvPr id="294" name="Google Shape;294;p34"/>
          <p:cNvSpPr txBox="1">
            <a:spLocks noGrp="1"/>
          </p:cNvSpPr>
          <p:nvPr>
            <p:ph type="title"/>
          </p:nvPr>
        </p:nvSpPr>
        <p:spPr>
          <a:xfrm>
            <a:off x="9990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34"/>
          <p:cNvSpPr txBox="1">
            <a:spLocks noGrp="1"/>
          </p:cNvSpPr>
          <p:nvPr>
            <p:ph type="subTitle" idx="1"/>
          </p:nvPr>
        </p:nvSpPr>
        <p:spPr>
          <a:xfrm>
            <a:off x="9990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4"/>
          <p:cNvSpPr txBox="1">
            <a:spLocks noGrp="1"/>
          </p:cNvSpPr>
          <p:nvPr>
            <p:ph type="title" idx="2"/>
          </p:nvPr>
        </p:nvSpPr>
        <p:spPr>
          <a:xfrm>
            <a:off x="3610850" y="2522225"/>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34"/>
          <p:cNvSpPr txBox="1">
            <a:spLocks noGrp="1"/>
          </p:cNvSpPr>
          <p:nvPr>
            <p:ph type="subTitle" idx="3"/>
          </p:nvPr>
        </p:nvSpPr>
        <p:spPr>
          <a:xfrm>
            <a:off x="3610850" y="3049925"/>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34"/>
          <p:cNvSpPr txBox="1">
            <a:spLocks noGrp="1"/>
          </p:cNvSpPr>
          <p:nvPr>
            <p:ph type="title" idx="4"/>
          </p:nvPr>
        </p:nvSpPr>
        <p:spPr>
          <a:xfrm>
            <a:off x="62226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9" name="Google Shape;299;p34"/>
          <p:cNvSpPr txBox="1">
            <a:spLocks noGrp="1"/>
          </p:cNvSpPr>
          <p:nvPr>
            <p:ph type="subTitle" idx="5"/>
          </p:nvPr>
        </p:nvSpPr>
        <p:spPr>
          <a:xfrm>
            <a:off x="62226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34"/>
          <p:cNvSpPr txBox="1">
            <a:spLocks noGrp="1"/>
          </p:cNvSpPr>
          <p:nvPr>
            <p:ph type="title" idx="6" hasCustomPrompt="1"/>
          </p:nvPr>
        </p:nvSpPr>
        <p:spPr>
          <a:xfrm>
            <a:off x="1294400"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1" name="Google Shape;301;p34"/>
          <p:cNvSpPr txBox="1">
            <a:spLocks noGrp="1"/>
          </p:cNvSpPr>
          <p:nvPr>
            <p:ph type="title" idx="7" hasCustomPrompt="1"/>
          </p:nvPr>
        </p:nvSpPr>
        <p:spPr>
          <a:xfrm>
            <a:off x="3906201" y="1702340"/>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2" name="Google Shape;302;p34"/>
          <p:cNvSpPr txBox="1">
            <a:spLocks noGrp="1"/>
          </p:cNvSpPr>
          <p:nvPr>
            <p:ph type="title" idx="8" hasCustomPrompt="1"/>
          </p:nvPr>
        </p:nvSpPr>
        <p:spPr>
          <a:xfrm>
            <a:off x="6518002"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3" name="Google Shape;303;p34"/>
          <p:cNvSpPr txBox="1">
            <a:spLocks noGrp="1"/>
          </p:cNvSpPr>
          <p:nvPr>
            <p:ph type="title" idx="9"/>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8_1">
    <p:bg>
      <p:bgPr>
        <a:blipFill>
          <a:blip r:embed="rId2">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3" name="Google Shape;523;p49"/>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4" name="Google Shape;524;p49"/>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25" name="Google Shape;525;p49"/>
          <p:cNvGrpSpPr/>
          <p:nvPr/>
        </p:nvGrpSpPr>
        <p:grpSpPr>
          <a:xfrm flipH="1">
            <a:off x="256575" y="4506113"/>
            <a:ext cx="1154625" cy="430500"/>
            <a:chOff x="4042650" y="642025"/>
            <a:chExt cx="1154625" cy="430500"/>
          </a:xfrm>
        </p:grpSpPr>
        <p:sp>
          <p:nvSpPr>
            <p:cNvPr id="526" name="Google Shape;526;p4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49"/>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0" r:id="rId5"/>
    <p:sldLayoutId id="2147483670" r:id="rId6"/>
    <p:sldLayoutId id="2147483680" r:id="rId7"/>
    <p:sldLayoutId id="2147483695" r:id="rId8"/>
    <p:sldLayoutId id="2147483698" r:id="rId9"/>
    <p:sldLayoutId id="2147483699" r:id="rId10"/>
    <p:sldLayoutId id="2147483700" r:id="rId11"/>
    <p:sldLayoutId id="214748370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web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391121" y="1218550"/>
            <a:ext cx="4117336" cy="22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FYP</a:t>
            </a:r>
            <a:br>
              <a:rPr lang="en-US" sz="4800" dirty="0"/>
            </a:br>
            <a:r>
              <a:rPr lang="en-US" sz="4800" dirty="0"/>
              <a:t>Presentation</a:t>
            </a:r>
            <a:endParaRPr sz="4800" dirty="0"/>
          </a:p>
          <a:p>
            <a:pPr marL="0" lvl="0" indent="0" algn="l" rtl="0">
              <a:spcBef>
                <a:spcPts val="0"/>
              </a:spcBef>
              <a:spcAft>
                <a:spcPts val="0"/>
              </a:spcAft>
              <a:buNone/>
            </a:pPr>
            <a:r>
              <a:rPr lang="en-SG" sz="1800" b="0" dirty="0"/>
              <a:t>P</a:t>
            </a:r>
            <a:r>
              <a:rPr lang="en" sz="1800" b="0" dirty="0"/>
              <a:t>resented by Hendy</a:t>
            </a:r>
            <a:endParaRPr sz="1800" b="0" dirty="0"/>
          </a:p>
        </p:txBody>
      </p:sp>
      <p:sp>
        <p:nvSpPr>
          <p:cNvPr id="593" name="Google Shape;593;p61"/>
          <p:cNvSpPr txBox="1">
            <a:spLocks noGrp="1"/>
          </p:cNvSpPr>
          <p:nvPr>
            <p:ph type="subTitle" idx="1"/>
          </p:nvPr>
        </p:nvSpPr>
        <p:spPr>
          <a:xfrm>
            <a:off x="4432050" y="3573900"/>
            <a:ext cx="4275532"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a:t>
            </a:r>
            <a:r>
              <a:rPr lang="en" dirty="0"/>
              <a:t>cademic year 	2023/2024</a:t>
            </a:r>
          </a:p>
          <a:p>
            <a:pPr marL="0" lvl="0" indent="0" algn="l" rtl="0">
              <a:spcBef>
                <a:spcPts val="0"/>
              </a:spcBef>
              <a:spcAft>
                <a:spcPts val="0"/>
              </a:spcAft>
              <a:buNone/>
            </a:pPr>
            <a:r>
              <a:rPr lang="en-US" dirty="0"/>
              <a:t>College of Computing and Data Science</a:t>
            </a:r>
            <a:endParaRPr lang="en-SG" dirty="0"/>
          </a:p>
        </p:txBody>
      </p:sp>
      <p:pic>
        <p:nvPicPr>
          <p:cNvPr id="595" name="Google Shape;595;p61"/>
          <p:cNvPicPr preferRelativeResize="0"/>
          <p:nvPr/>
        </p:nvPicPr>
        <p:blipFill>
          <a:blip r:embed="rId3">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3">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and red text on a black background">
            <a:extLst>
              <a:ext uri="{FF2B5EF4-FFF2-40B4-BE49-F238E27FC236}">
                <a16:creationId xmlns:a16="http://schemas.microsoft.com/office/drawing/2014/main" id="{2A13B08C-635D-881F-7FCA-F71B647CDC57}"/>
              </a:ext>
            </a:extLst>
          </p:cNvPr>
          <p:cNvPicPr>
            <a:picLocks noChangeAspect="1"/>
          </p:cNvPicPr>
          <p:nvPr/>
        </p:nvPicPr>
        <p:blipFill>
          <a:blip r:embed="rId4"/>
          <a:stretch>
            <a:fillRect/>
          </a:stretch>
        </p:blipFill>
        <p:spPr>
          <a:xfrm>
            <a:off x="303609" y="1458743"/>
            <a:ext cx="3874544" cy="1390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87"/>
          <p:cNvGrpSpPr/>
          <p:nvPr/>
        </p:nvGrpSpPr>
        <p:grpSpPr>
          <a:xfrm>
            <a:off x="706881" y="2180964"/>
            <a:ext cx="2487438" cy="1170129"/>
            <a:chOff x="713044" y="1502158"/>
            <a:chExt cx="2487438" cy="2693539"/>
          </a:xfrm>
        </p:grpSpPr>
        <p:sp>
          <p:nvSpPr>
            <p:cNvPr id="1162" name="Google Shape;1162;p87"/>
            <p:cNvSpPr/>
            <p:nvPr/>
          </p:nvSpPr>
          <p:spPr>
            <a:xfrm>
              <a:off x="713044" y="1502158"/>
              <a:ext cx="2426920" cy="2632151"/>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7"/>
            <p:cNvSpPr/>
            <p:nvPr/>
          </p:nvSpPr>
          <p:spPr>
            <a:xfrm>
              <a:off x="773482"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87"/>
          <p:cNvGrpSpPr/>
          <p:nvPr/>
        </p:nvGrpSpPr>
        <p:grpSpPr>
          <a:xfrm>
            <a:off x="3289480" y="2180964"/>
            <a:ext cx="2487357" cy="1224924"/>
            <a:chOff x="3324919" y="1502158"/>
            <a:chExt cx="2487357" cy="2693539"/>
          </a:xfrm>
        </p:grpSpPr>
        <p:sp>
          <p:nvSpPr>
            <p:cNvPr id="1165" name="Google Shape;1165;p87"/>
            <p:cNvSpPr/>
            <p:nvPr/>
          </p:nvSpPr>
          <p:spPr>
            <a:xfrm>
              <a:off x="3324919" y="1502158"/>
              <a:ext cx="2426920" cy="2632152"/>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7"/>
            <p:cNvSpPr/>
            <p:nvPr/>
          </p:nvSpPr>
          <p:spPr>
            <a:xfrm>
              <a:off x="3385276"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87"/>
          <p:cNvGrpSpPr/>
          <p:nvPr/>
        </p:nvGrpSpPr>
        <p:grpSpPr>
          <a:xfrm>
            <a:off x="5901281" y="2207611"/>
            <a:ext cx="2487358" cy="1197032"/>
            <a:chOff x="5936712" y="1563497"/>
            <a:chExt cx="2487358" cy="1130982"/>
          </a:xfrm>
        </p:grpSpPr>
        <p:sp>
          <p:nvSpPr>
            <p:cNvPr id="1168" name="Google Shape;1168;p87"/>
            <p:cNvSpPr/>
            <p:nvPr/>
          </p:nvSpPr>
          <p:spPr>
            <a:xfrm>
              <a:off x="5936712" y="1563497"/>
              <a:ext cx="2426920" cy="1121173"/>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87"/>
            <p:cNvSpPr/>
            <p:nvPr/>
          </p:nvSpPr>
          <p:spPr>
            <a:xfrm>
              <a:off x="5997070" y="1563498"/>
              <a:ext cx="2427000" cy="1130981"/>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87"/>
          <p:cNvSpPr txBox="1">
            <a:spLocks noGrp="1"/>
          </p:cNvSpPr>
          <p:nvPr>
            <p:ph type="title" idx="6"/>
          </p:nvPr>
        </p:nvSpPr>
        <p:spPr>
          <a:xfrm>
            <a:off x="1293203" y="2512855"/>
            <a:ext cx="13248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Bayer Ordered</a:t>
            </a:r>
            <a:endParaRPr sz="1800" dirty="0"/>
          </a:p>
        </p:txBody>
      </p:sp>
      <p:sp>
        <p:nvSpPr>
          <p:cNvPr id="1177" name="Google Shape;1177;p87"/>
          <p:cNvSpPr txBox="1">
            <a:spLocks noGrp="1"/>
          </p:cNvSpPr>
          <p:nvPr>
            <p:ph type="title" idx="7"/>
          </p:nvPr>
        </p:nvSpPr>
        <p:spPr>
          <a:xfrm>
            <a:off x="3874158" y="2512844"/>
            <a:ext cx="13248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Error Diffusion</a:t>
            </a:r>
            <a:endParaRPr sz="1800" dirty="0"/>
          </a:p>
        </p:txBody>
      </p:sp>
      <p:sp>
        <p:nvSpPr>
          <p:cNvPr id="1178" name="Google Shape;1178;p87"/>
          <p:cNvSpPr txBox="1">
            <a:spLocks noGrp="1"/>
          </p:cNvSpPr>
          <p:nvPr>
            <p:ph type="title" idx="8"/>
          </p:nvPr>
        </p:nvSpPr>
        <p:spPr>
          <a:xfrm>
            <a:off x="6512739" y="2512844"/>
            <a:ext cx="13248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1800" dirty="0"/>
              <a:t>Optimized Phase</a:t>
            </a:r>
            <a:endParaRPr sz="1800" dirty="0"/>
          </a:p>
        </p:txBody>
      </p:sp>
      <p:sp>
        <p:nvSpPr>
          <p:cNvPr id="3" name="Title 2">
            <a:extLst>
              <a:ext uri="{FF2B5EF4-FFF2-40B4-BE49-F238E27FC236}">
                <a16:creationId xmlns:a16="http://schemas.microsoft.com/office/drawing/2014/main" id="{AC8F847A-E043-B95E-63A2-46D8B1F07F8A}"/>
              </a:ext>
            </a:extLst>
          </p:cNvPr>
          <p:cNvSpPr>
            <a:spLocks noGrp="1"/>
          </p:cNvSpPr>
          <p:nvPr>
            <p:ph type="title" idx="9"/>
          </p:nvPr>
        </p:nvSpPr>
        <p:spPr>
          <a:xfrm>
            <a:off x="773482" y="474175"/>
            <a:ext cx="7704000" cy="572700"/>
          </a:xfrm>
        </p:spPr>
        <p:txBody>
          <a:bodyPr/>
          <a:lstStyle/>
          <a:p>
            <a:r>
              <a:rPr lang="en-SG" sz="3600" dirty="0"/>
              <a:t>Binary Dithering Techniques</a:t>
            </a:r>
            <a:endParaRPr lang="en-SG"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Bayer Ordered Dithering</a:t>
            </a:r>
            <a:endParaRPr lang="en-SG" dirty="0"/>
          </a:p>
        </p:txBody>
      </p:sp>
      <p:sp>
        <p:nvSpPr>
          <p:cNvPr id="12" name="TextBox 11">
            <a:extLst>
              <a:ext uri="{FF2B5EF4-FFF2-40B4-BE49-F238E27FC236}">
                <a16:creationId xmlns:a16="http://schemas.microsoft.com/office/drawing/2014/main" id="{F884A705-99A3-6783-4667-53DE1BC0E2A3}"/>
              </a:ext>
            </a:extLst>
          </p:cNvPr>
          <p:cNvSpPr txBox="1"/>
          <p:nvPr/>
        </p:nvSpPr>
        <p:spPr>
          <a:xfrm>
            <a:off x="720000" y="1073826"/>
            <a:ext cx="4801841" cy="2677656"/>
          </a:xfrm>
          <a:prstGeom prst="rect">
            <a:avLst/>
          </a:prstGeom>
          <a:noFill/>
        </p:spPr>
        <p:txBody>
          <a:bodyPr wrap="square" rtlCol="0">
            <a:spAutoFit/>
          </a:bodyPr>
          <a:lstStyle/>
          <a:p>
            <a:r>
              <a:rPr lang="en-US" dirty="0">
                <a:solidFill>
                  <a:schemeClr val="bg1"/>
                </a:solidFill>
              </a:rPr>
              <a:t>Bayer ordered dithering is a technique used to approximate grayscale intensity in binary patterns by distributing the intensity across a grid of pixels.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21" name="Picture 20">
            <a:extLst>
              <a:ext uri="{FF2B5EF4-FFF2-40B4-BE49-F238E27FC236}">
                <a16:creationId xmlns:a16="http://schemas.microsoft.com/office/drawing/2014/main" id="{A98C40AF-CBC6-A91A-8506-CC61024AC69C}"/>
              </a:ext>
            </a:extLst>
          </p:cNvPr>
          <p:cNvPicPr>
            <a:picLocks noChangeAspect="1"/>
          </p:cNvPicPr>
          <p:nvPr/>
        </p:nvPicPr>
        <p:blipFill>
          <a:blip r:embed="rId3"/>
          <a:srcRect l="16319" t="3071" b="12809"/>
          <a:stretch/>
        </p:blipFill>
        <p:spPr>
          <a:xfrm>
            <a:off x="5323367" y="1728279"/>
            <a:ext cx="3271148" cy="2269563"/>
          </a:xfrm>
          <a:prstGeom prst="rect">
            <a:avLst/>
          </a:prstGeom>
        </p:spPr>
      </p:pic>
      <p:pic>
        <p:nvPicPr>
          <p:cNvPr id="23" name="Picture 22">
            <a:extLst>
              <a:ext uri="{FF2B5EF4-FFF2-40B4-BE49-F238E27FC236}">
                <a16:creationId xmlns:a16="http://schemas.microsoft.com/office/drawing/2014/main" id="{78DFEBA9-C53B-FAAA-65CD-74394B066124}"/>
              </a:ext>
            </a:extLst>
          </p:cNvPr>
          <p:cNvPicPr>
            <a:picLocks noChangeAspect="1"/>
          </p:cNvPicPr>
          <p:nvPr/>
        </p:nvPicPr>
        <p:blipFill>
          <a:blip r:embed="rId4"/>
          <a:srcRect b="3715"/>
          <a:stretch/>
        </p:blipFill>
        <p:spPr>
          <a:xfrm>
            <a:off x="5323367" y="1728280"/>
            <a:ext cx="652615" cy="640522"/>
          </a:xfrm>
          <a:prstGeom prst="rect">
            <a:avLst/>
          </a:prstGeom>
        </p:spPr>
      </p:pic>
      <p:pic>
        <p:nvPicPr>
          <p:cNvPr id="24" name="Picture 23">
            <a:extLst>
              <a:ext uri="{FF2B5EF4-FFF2-40B4-BE49-F238E27FC236}">
                <a16:creationId xmlns:a16="http://schemas.microsoft.com/office/drawing/2014/main" id="{A5EB8BC3-712F-CD4F-85DA-45796C6EC948}"/>
              </a:ext>
            </a:extLst>
          </p:cNvPr>
          <p:cNvPicPr>
            <a:picLocks noChangeAspect="1"/>
          </p:cNvPicPr>
          <p:nvPr/>
        </p:nvPicPr>
        <p:blipFill>
          <a:blip r:embed="rId4"/>
          <a:srcRect b="3715"/>
          <a:stretch/>
        </p:blipFill>
        <p:spPr>
          <a:xfrm>
            <a:off x="5975982" y="1728278"/>
            <a:ext cx="652615" cy="640522"/>
          </a:xfrm>
          <a:prstGeom prst="rect">
            <a:avLst/>
          </a:prstGeom>
        </p:spPr>
      </p:pic>
      <p:pic>
        <p:nvPicPr>
          <p:cNvPr id="25" name="Picture 24">
            <a:extLst>
              <a:ext uri="{FF2B5EF4-FFF2-40B4-BE49-F238E27FC236}">
                <a16:creationId xmlns:a16="http://schemas.microsoft.com/office/drawing/2014/main" id="{2427519A-2457-BF07-4224-8042F741D8EF}"/>
              </a:ext>
            </a:extLst>
          </p:cNvPr>
          <p:cNvPicPr>
            <a:picLocks noChangeAspect="1"/>
          </p:cNvPicPr>
          <p:nvPr/>
        </p:nvPicPr>
        <p:blipFill>
          <a:blip r:embed="rId4"/>
          <a:srcRect b="3715"/>
          <a:stretch/>
        </p:blipFill>
        <p:spPr>
          <a:xfrm>
            <a:off x="6645832" y="1728278"/>
            <a:ext cx="649807" cy="640522"/>
          </a:xfrm>
          <a:prstGeom prst="rect">
            <a:avLst/>
          </a:prstGeom>
        </p:spPr>
      </p:pic>
      <p:pic>
        <p:nvPicPr>
          <p:cNvPr id="26" name="Picture 25">
            <a:extLst>
              <a:ext uri="{FF2B5EF4-FFF2-40B4-BE49-F238E27FC236}">
                <a16:creationId xmlns:a16="http://schemas.microsoft.com/office/drawing/2014/main" id="{BB90FE42-72D2-7656-7411-AE3E722410AE}"/>
              </a:ext>
            </a:extLst>
          </p:cNvPr>
          <p:cNvPicPr>
            <a:picLocks noChangeAspect="1"/>
          </p:cNvPicPr>
          <p:nvPr/>
        </p:nvPicPr>
        <p:blipFill>
          <a:blip r:embed="rId4"/>
          <a:srcRect b="3715"/>
          <a:stretch/>
        </p:blipFill>
        <p:spPr>
          <a:xfrm>
            <a:off x="7299020" y="1728278"/>
            <a:ext cx="649807" cy="640522"/>
          </a:xfrm>
          <a:prstGeom prst="rect">
            <a:avLst/>
          </a:prstGeom>
        </p:spPr>
      </p:pic>
      <p:sp>
        <p:nvSpPr>
          <p:cNvPr id="19" name="Rectangle 18">
            <a:extLst>
              <a:ext uri="{FF2B5EF4-FFF2-40B4-BE49-F238E27FC236}">
                <a16:creationId xmlns:a16="http://schemas.microsoft.com/office/drawing/2014/main" id="{EB1638C2-34EE-A2C0-74A8-19DEE9842A50}"/>
              </a:ext>
            </a:extLst>
          </p:cNvPr>
          <p:cNvSpPr/>
          <p:nvPr/>
        </p:nvSpPr>
        <p:spPr>
          <a:xfrm>
            <a:off x="5299205" y="1735205"/>
            <a:ext cx="673396" cy="640522"/>
          </a:xfrm>
          <a:prstGeom prst="rect">
            <a:avLst/>
          </a:prstGeom>
          <a:solidFill>
            <a:srgbClr val="FFC000">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Bayer Matrix</a:t>
            </a:r>
            <a:endParaRPr lang="en-SG" dirty="0"/>
          </a:p>
        </p:txBody>
      </p:sp>
      <p:sp>
        <p:nvSpPr>
          <p:cNvPr id="27" name="TextBox 26">
            <a:extLst>
              <a:ext uri="{FF2B5EF4-FFF2-40B4-BE49-F238E27FC236}">
                <a16:creationId xmlns:a16="http://schemas.microsoft.com/office/drawing/2014/main" id="{D24CED36-851F-D043-8CB8-59E2E9AD02F9}"/>
              </a:ext>
            </a:extLst>
          </p:cNvPr>
          <p:cNvSpPr txBox="1"/>
          <p:nvPr/>
        </p:nvSpPr>
        <p:spPr>
          <a:xfrm>
            <a:off x="675412" y="3224137"/>
            <a:ext cx="4474463" cy="289310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Intensity comparison and mapping, the Bayer matrix constructed was used to compare with the original image pixel by pixel. the values in the Bayer matrix were treated as thresholds and if the original image pixel value was bigger than threshold, the pixel was be assigned a value of “1” otherwise, it was assigned a value of “0”.</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30" name="Group 29">
            <a:extLst>
              <a:ext uri="{FF2B5EF4-FFF2-40B4-BE49-F238E27FC236}">
                <a16:creationId xmlns:a16="http://schemas.microsoft.com/office/drawing/2014/main" id="{CEF7E046-65F2-2E18-85EE-CDED90B71651}"/>
              </a:ext>
            </a:extLst>
          </p:cNvPr>
          <p:cNvGrpSpPr/>
          <p:nvPr/>
        </p:nvGrpSpPr>
        <p:grpSpPr>
          <a:xfrm>
            <a:off x="642189" y="1913812"/>
            <a:ext cx="4599904" cy="1232872"/>
            <a:chOff x="642189" y="1913812"/>
            <a:chExt cx="4599904" cy="1232872"/>
          </a:xfrm>
        </p:grpSpPr>
        <p:pic>
          <p:nvPicPr>
            <p:cNvPr id="14" name="Picture 13">
              <a:extLst>
                <a:ext uri="{FF2B5EF4-FFF2-40B4-BE49-F238E27FC236}">
                  <a16:creationId xmlns:a16="http://schemas.microsoft.com/office/drawing/2014/main" id="{A5988997-AED3-B342-5CCA-88B85DB55504}"/>
                </a:ext>
              </a:extLst>
            </p:cNvPr>
            <p:cNvPicPr>
              <a:picLocks noChangeAspect="1"/>
            </p:cNvPicPr>
            <p:nvPr/>
          </p:nvPicPr>
          <p:blipFill>
            <a:blip r:embed="rId5"/>
            <a:stretch>
              <a:fillRect/>
            </a:stretch>
          </p:blipFill>
          <p:spPr>
            <a:xfrm>
              <a:off x="642189" y="2498928"/>
              <a:ext cx="1409822" cy="647756"/>
            </a:xfrm>
            <a:prstGeom prst="rect">
              <a:avLst/>
            </a:prstGeom>
          </p:spPr>
        </p:pic>
        <p:pic>
          <p:nvPicPr>
            <p:cNvPr id="16" name="Picture 15">
              <a:extLst>
                <a:ext uri="{FF2B5EF4-FFF2-40B4-BE49-F238E27FC236}">
                  <a16:creationId xmlns:a16="http://schemas.microsoft.com/office/drawing/2014/main" id="{81528FD2-39DF-3D52-64FB-274BDCD44F04}"/>
                </a:ext>
              </a:extLst>
            </p:cNvPr>
            <p:cNvPicPr>
              <a:picLocks noChangeAspect="1"/>
            </p:cNvPicPr>
            <p:nvPr/>
          </p:nvPicPr>
          <p:blipFill>
            <a:blip r:embed="rId6"/>
            <a:stretch>
              <a:fillRect/>
            </a:stretch>
          </p:blipFill>
          <p:spPr>
            <a:xfrm>
              <a:off x="2115992" y="2498928"/>
              <a:ext cx="2860392" cy="647756"/>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B98C20B-75AA-F106-B88E-81C54CFBD6A2}"/>
                    </a:ext>
                  </a:extLst>
                </p:cNvPr>
                <p:cNvSpPr txBox="1"/>
                <p:nvPr/>
              </p:nvSpPr>
              <p:spPr>
                <a:xfrm>
                  <a:off x="666631" y="1913812"/>
                  <a:ext cx="4575462" cy="523220"/>
                </a:xfrm>
                <a:prstGeom prst="rect">
                  <a:avLst/>
                </a:prstGeom>
                <a:noFill/>
              </p:spPr>
              <p:txBody>
                <a:bodyPr wrap="square">
                  <a:spAutoFit/>
                </a:bodyPr>
                <a:lstStyle/>
                <a:p>
                  <a:r>
                    <a:rPr lang="en-US" dirty="0">
                      <a:solidFill>
                        <a:schemeClr val="bg1"/>
                      </a:solidFill>
                    </a:rPr>
                    <a:t>Steps :</a:t>
                  </a:r>
                </a:p>
                <a:p>
                  <a:pPr marL="285750" indent="-285750">
                    <a:buClr>
                      <a:schemeClr val="bg1"/>
                    </a:buClr>
                    <a:buFont typeface="Arial" panose="020B0604020202020204" pitchFamily="34" charset="0"/>
                    <a:buChar char="•"/>
                  </a:pPr>
                  <a:r>
                    <a:rPr lang="en-US" dirty="0">
                      <a:solidFill>
                        <a:schemeClr val="bg1"/>
                      </a:solidFill>
                    </a:rPr>
                    <a:t>Construct a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𝑛</m:t>
                          </m:r>
                        </m:sup>
                      </m:sSup>
                    </m:oMath>
                  </a14:m>
                  <a:r>
                    <a:rPr lang="en-US" dirty="0">
                      <a:solidFill>
                        <a:schemeClr val="bg1"/>
                      </a:solidFill>
                    </a:rPr>
                    <a:t> size Bayer matrix from its base form</a:t>
                  </a:r>
                </a:p>
              </p:txBody>
            </p:sp>
          </mc:Choice>
          <mc:Fallback xmlns="">
            <p:sp>
              <p:nvSpPr>
                <p:cNvPr id="29" name="TextBox 28">
                  <a:extLst>
                    <a:ext uri="{FF2B5EF4-FFF2-40B4-BE49-F238E27FC236}">
                      <a16:creationId xmlns:a16="http://schemas.microsoft.com/office/drawing/2014/main" id="{1B98C20B-75AA-F106-B88E-81C54CFBD6A2}"/>
                    </a:ext>
                  </a:extLst>
                </p:cNvPr>
                <p:cNvSpPr txBox="1">
                  <a:spLocks noRot="1" noChangeAspect="1" noMove="1" noResize="1" noEditPoints="1" noAdjustHandles="1" noChangeArrowheads="1" noChangeShapeType="1" noTextEdit="1"/>
                </p:cNvSpPr>
                <p:nvPr/>
              </p:nvSpPr>
              <p:spPr>
                <a:xfrm>
                  <a:off x="666631" y="1913812"/>
                  <a:ext cx="4575462" cy="523220"/>
                </a:xfrm>
                <a:prstGeom prst="rect">
                  <a:avLst/>
                </a:prstGeom>
                <a:blipFill>
                  <a:blip r:embed="rId7"/>
                  <a:stretch>
                    <a:fillRect l="-399" t="-2326" b="-10465"/>
                  </a:stretch>
                </a:blipFill>
              </p:spPr>
              <p:txBody>
                <a:bodyPr/>
                <a:lstStyle/>
                <a:p>
                  <a:r>
                    <a:rPr lang="en-SG">
                      <a:noFill/>
                    </a:rPr>
                    <a:t> </a:t>
                  </a:r>
                </a:p>
              </p:txBody>
            </p:sp>
          </mc:Fallback>
        </mc:AlternateContent>
      </p:grpSp>
    </p:spTree>
    <p:extLst>
      <p:ext uri="{BB962C8B-B14F-4D97-AF65-F5344CB8AC3E}">
        <p14:creationId xmlns:p14="http://schemas.microsoft.com/office/powerpoint/2010/main" val="158448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5.55556E-7 -0.00247 L 0.07361 -0.00216 " pathEditMode="relative" rAng="0" ptsTypes="AA">
                                      <p:cBhvr>
                                        <p:cTn id="21" dur="2000" fill="hold"/>
                                        <p:tgtEl>
                                          <p:spTgt spid="19"/>
                                        </p:tgtEl>
                                        <p:attrNameLst>
                                          <p:attrName>ppt_x</p:attrName>
                                          <p:attrName>ppt_y</p:attrName>
                                        </p:attrNameLst>
                                      </p:cBhvr>
                                      <p:rCtr x="3681" y="0"/>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0.07361 -0.00216 L 0.14462 -0.00092 " pathEditMode="relative" rAng="0" ptsTypes="AA">
                                      <p:cBhvr>
                                        <p:cTn id="28" dur="2000" fill="hold"/>
                                        <p:tgtEl>
                                          <p:spTgt spid="19"/>
                                        </p:tgtEl>
                                        <p:attrNameLst>
                                          <p:attrName>ppt_x</p:attrName>
                                          <p:attrName>ppt_y</p:attrName>
                                        </p:attrNameLst>
                                      </p:cBhvr>
                                      <p:rCtr x="3542" y="62"/>
                                    </p:animMotion>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3" nodeType="clickEffect">
                                  <p:stCondLst>
                                    <p:cond delay="0"/>
                                  </p:stCondLst>
                                  <p:childTnLst>
                                    <p:animMotion origin="layout" path="M 0.14531 0.00154 L 0.21806 -0.00278 " pathEditMode="relative" rAng="0" ptsTypes="AA">
                                      <p:cBhvr>
                                        <p:cTn id="35" dur="2000" fill="hold"/>
                                        <p:tgtEl>
                                          <p:spTgt spid="19"/>
                                        </p:tgtEl>
                                        <p:attrNameLst>
                                          <p:attrName>ppt_x</p:attrName>
                                          <p:attrName>ppt_y</p:attrName>
                                        </p:attrNameLst>
                                      </p:cBhvr>
                                      <p:rCtr x="3628" y="-216"/>
                                    </p:animMotion>
                                  </p:childTnLst>
                                </p:cTn>
                              </p:par>
                            </p:childTnLst>
                          </p:cTn>
                        </p:par>
                        <p:par>
                          <p:cTn id="36" fill="hold">
                            <p:stCondLst>
                              <p:cond delay="2000"/>
                            </p:stCondLst>
                            <p:childTnLst>
                              <p:par>
                                <p:cTn id="37" presetID="1"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9" grpId="3"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Bayer Matrix size</a:t>
            </a:r>
          </a:p>
        </p:txBody>
      </p:sp>
      <p:pic>
        <p:nvPicPr>
          <p:cNvPr id="4" name="Picture 3">
            <a:extLst>
              <a:ext uri="{FF2B5EF4-FFF2-40B4-BE49-F238E27FC236}">
                <a16:creationId xmlns:a16="http://schemas.microsoft.com/office/drawing/2014/main" id="{24C11A9D-7655-0D92-0339-45EE1E43000D}"/>
              </a:ext>
            </a:extLst>
          </p:cNvPr>
          <p:cNvPicPr>
            <a:picLocks noChangeAspect="1"/>
          </p:cNvPicPr>
          <p:nvPr/>
        </p:nvPicPr>
        <p:blipFill>
          <a:blip r:embed="rId3"/>
          <a:stretch>
            <a:fillRect/>
          </a:stretch>
        </p:blipFill>
        <p:spPr>
          <a:xfrm>
            <a:off x="1719708" y="889067"/>
            <a:ext cx="5595492" cy="3705416"/>
          </a:xfrm>
          <a:prstGeom prst="rect">
            <a:avLst/>
          </a:prstGeom>
        </p:spPr>
      </p:pic>
      <p:sp>
        <p:nvSpPr>
          <p:cNvPr id="5" name="Arrow: Right 4">
            <a:extLst>
              <a:ext uri="{FF2B5EF4-FFF2-40B4-BE49-F238E27FC236}">
                <a16:creationId xmlns:a16="http://schemas.microsoft.com/office/drawing/2014/main" id="{33A39FE9-0D7C-8FC2-FEF3-6A4F2049F2D2}"/>
              </a:ext>
            </a:extLst>
          </p:cNvPr>
          <p:cNvSpPr/>
          <p:nvPr/>
        </p:nvSpPr>
        <p:spPr>
          <a:xfrm rot="10258240">
            <a:off x="3074128" y="3660324"/>
            <a:ext cx="644434" cy="19757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08230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Error Diffusion Dithering</a:t>
            </a:r>
            <a:endParaRPr lang="en-SG" dirty="0"/>
          </a:p>
        </p:txBody>
      </p:sp>
      <p:sp>
        <p:nvSpPr>
          <p:cNvPr id="3" name="TextBox 2">
            <a:extLst>
              <a:ext uri="{FF2B5EF4-FFF2-40B4-BE49-F238E27FC236}">
                <a16:creationId xmlns:a16="http://schemas.microsoft.com/office/drawing/2014/main" id="{74C3343C-DCD1-4AF9-6161-A8213188E172}"/>
              </a:ext>
            </a:extLst>
          </p:cNvPr>
          <p:cNvSpPr txBox="1"/>
          <p:nvPr/>
        </p:nvSpPr>
        <p:spPr>
          <a:xfrm>
            <a:off x="720000" y="1012812"/>
            <a:ext cx="4296137" cy="1384995"/>
          </a:xfrm>
          <a:prstGeom prst="rect">
            <a:avLst/>
          </a:prstGeom>
          <a:noFill/>
        </p:spPr>
        <p:txBody>
          <a:bodyPr wrap="square" rtlCol="0">
            <a:spAutoFit/>
          </a:bodyPr>
          <a:lstStyle/>
          <a:p>
            <a:r>
              <a:rPr lang="en-US" dirty="0">
                <a:solidFill>
                  <a:schemeClr val="bg1"/>
                </a:solidFill>
              </a:rPr>
              <a:t>Error Diffusion dithering works by distributing the quantization errors from the original grayscale pixel value to its neighboring pixels. This method ensures that the intensity levels in the resulting binary image more closely resemble the original image’s gradients and details.</a:t>
            </a:r>
          </a:p>
        </p:txBody>
      </p:sp>
      <p:pic>
        <p:nvPicPr>
          <p:cNvPr id="8" name="Picture 7">
            <a:extLst>
              <a:ext uri="{FF2B5EF4-FFF2-40B4-BE49-F238E27FC236}">
                <a16:creationId xmlns:a16="http://schemas.microsoft.com/office/drawing/2014/main" id="{85EE3E69-CB04-4EDF-C847-A8C569907853}"/>
              </a:ext>
            </a:extLst>
          </p:cNvPr>
          <p:cNvPicPr>
            <a:picLocks noChangeAspect="1"/>
          </p:cNvPicPr>
          <p:nvPr/>
        </p:nvPicPr>
        <p:blipFill>
          <a:blip r:embed="rId3"/>
          <a:srcRect t="1919" r="28651" b="50111"/>
          <a:stretch/>
        </p:blipFill>
        <p:spPr>
          <a:xfrm>
            <a:off x="1000611" y="2557209"/>
            <a:ext cx="1497876" cy="745140"/>
          </a:xfrm>
          <a:prstGeom prst="rect">
            <a:avLst/>
          </a:prstGeom>
        </p:spPr>
      </p:pic>
      <p:pic>
        <p:nvPicPr>
          <p:cNvPr id="9" name="Picture 8">
            <a:extLst>
              <a:ext uri="{FF2B5EF4-FFF2-40B4-BE49-F238E27FC236}">
                <a16:creationId xmlns:a16="http://schemas.microsoft.com/office/drawing/2014/main" id="{6BAA4CEC-52DD-FFC4-637F-7144B8474057}"/>
              </a:ext>
            </a:extLst>
          </p:cNvPr>
          <p:cNvPicPr>
            <a:picLocks noChangeAspect="1"/>
          </p:cNvPicPr>
          <p:nvPr/>
        </p:nvPicPr>
        <p:blipFill>
          <a:blip r:embed="rId3"/>
          <a:srcRect l="4589" t="65094" r="40903"/>
          <a:stretch/>
        </p:blipFill>
        <p:spPr>
          <a:xfrm>
            <a:off x="2656456" y="2571750"/>
            <a:ext cx="1572612" cy="745140"/>
          </a:xfrm>
          <a:prstGeom prst="rect">
            <a:avLst/>
          </a:prstGeom>
        </p:spPr>
      </p:pic>
      <p:pic>
        <p:nvPicPr>
          <p:cNvPr id="10" name="Picture 9">
            <a:extLst>
              <a:ext uri="{FF2B5EF4-FFF2-40B4-BE49-F238E27FC236}">
                <a16:creationId xmlns:a16="http://schemas.microsoft.com/office/drawing/2014/main" id="{2AB35B98-28BD-1BF8-EA7C-C37FE8086DB8}"/>
              </a:ext>
            </a:extLst>
          </p:cNvPr>
          <p:cNvPicPr>
            <a:picLocks noChangeAspect="1"/>
          </p:cNvPicPr>
          <p:nvPr/>
        </p:nvPicPr>
        <p:blipFill>
          <a:blip r:embed="rId4"/>
          <a:srcRect l="16319" t="3071" b="12809"/>
          <a:stretch/>
        </p:blipFill>
        <p:spPr>
          <a:xfrm>
            <a:off x="5332076" y="1650231"/>
            <a:ext cx="3271148" cy="2269563"/>
          </a:xfrm>
          <a:prstGeom prst="rect">
            <a:avLst/>
          </a:prstGeom>
        </p:spPr>
      </p:pic>
      <p:pic>
        <p:nvPicPr>
          <p:cNvPr id="12" name="Picture 11">
            <a:extLst>
              <a:ext uri="{FF2B5EF4-FFF2-40B4-BE49-F238E27FC236}">
                <a16:creationId xmlns:a16="http://schemas.microsoft.com/office/drawing/2014/main" id="{0D7EB7DB-32E4-3916-F9E5-557E47275346}"/>
              </a:ext>
            </a:extLst>
          </p:cNvPr>
          <p:cNvPicPr>
            <a:picLocks noChangeAspect="1"/>
          </p:cNvPicPr>
          <p:nvPr/>
        </p:nvPicPr>
        <p:blipFill>
          <a:blip r:embed="rId5"/>
          <a:srcRect r="52774" b="54322"/>
          <a:stretch/>
        </p:blipFill>
        <p:spPr>
          <a:xfrm>
            <a:off x="5332076" y="1650230"/>
            <a:ext cx="351174" cy="347727"/>
          </a:xfrm>
          <a:prstGeom prst="rect">
            <a:avLst/>
          </a:prstGeom>
        </p:spPr>
      </p:pic>
      <p:pic>
        <p:nvPicPr>
          <p:cNvPr id="13" name="Picture 12">
            <a:extLst>
              <a:ext uri="{FF2B5EF4-FFF2-40B4-BE49-F238E27FC236}">
                <a16:creationId xmlns:a16="http://schemas.microsoft.com/office/drawing/2014/main" id="{66442C1D-A1C6-8656-0C70-E542641BCC5C}"/>
              </a:ext>
            </a:extLst>
          </p:cNvPr>
          <p:cNvPicPr>
            <a:picLocks noChangeAspect="1"/>
          </p:cNvPicPr>
          <p:nvPr/>
        </p:nvPicPr>
        <p:blipFill>
          <a:blip r:embed="rId5"/>
          <a:srcRect r="76943" b="54322"/>
          <a:stretch/>
        </p:blipFill>
        <p:spPr>
          <a:xfrm>
            <a:off x="5670550" y="1650230"/>
            <a:ext cx="171450" cy="347727"/>
          </a:xfrm>
          <a:prstGeom prst="rect">
            <a:avLst/>
          </a:prstGeom>
        </p:spPr>
      </p:pic>
      <p:pic>
        <p:nvPicPr>
          <p:cNvPr id="15" name="Picture 14">
            <a:extLst>
              <a:ext uri="{FF2B5EF4-FFF2-40B4-BE49-F238E27FC236}">
                <a16:creationId xmlns:a16="http://schemas.microsoft.com/office/drawing/2014/main" id="{AB89F250-CD79-D36D-8711-26391F85A92A}"/>
              </a:ext>
            </a:extLst>
          </p:cNvPr>
          <p:cNvPicPr>
            <a:picLocks noChangeAspect="1"/>
          </p:cNvPicPr>
          <p:nvPr/>
        </p:nvPicPr>
        <p:blipFill>
          <a:blip r:embed="rId5"/>
          <a:srcRect l="24638" r="52774" b="54322"/>
          <a:stretch/>
        </p:blipFill>
        <p:spPr>
          <a:xfrm>
            <a:off x="5837211" y="1650230"/>
            <a:ext cx="157189" cy="347727"/>
          </a:xfrm>
          <a:prstGeom prst="rect">
            <a:avLst/>
          </a:prstGeom>
        </p:spPr>
      </p:pic>
      <p:pic>
        <p:nvPicPr>
          <p:cNvPr id="19" name="Picture 18">
            <a:extLst>
              <a:ext uri="{FF2B5EF4-FFF2-40B4-BE49-F238E27FC236}">
                <a16:creationId xmlns:a16="http://schemas.microsoft.com/office/drawing/2014/main" id="{62B20AA2-25FD-587A-9A81-CD07CF90697B}"/>
              </a:ext>
            </a:extLst>
          </p:cNvPr>
          <p:cNvPicPr>
            <a:picLocks noChangeAspect="1"/>
          </p:cNvPicPr>
          <p:nvPr/>
        </p:nvPicPr>
        <p:blipFill>
          <a:blip r:embed="rId5"/>
          <a:srcRect r="76943" b="54322"/>
          <a:stretch/>
        </p:blipFill>
        <p:spPr>
          <a:xfrm>
            <a:off x="5994400" y="1650230"/>
            <a:ext cx="171450" cy="347727"/>
          </a:xfrm>
          <a:prstGeom prst="rect">
            <a:avLst/>
          </a:prstGeom>
        </p:spPr>
      </p:pic>
      <p:pic>
        <p:nvPicPr>
          <p:cNvPr id="20" name="Picture 19">
            <a:extLst>
              <a:ext uri="{FF2B5EF4-FFF2-40B4-BE49-F238E27FC236}">
                <a16:creationId xmlns:a16="http://schemas.microsoft.com/office/drawing/2014/main" id="{A0107321-A09F-BEA7-7063-6D997D49BAE8}"/>
              </a:ext>
            </a:extLst>
          </p:cNvPr>
          <p:cNvPicPr>
            <a:picLocks noChangeAspect="1"/>
          </p:cNvPicPr>
          <p:nvPr/>
        </p:nvPicPr>
        <p:blipFill>
          <a:blip r:embed="rId5"/>
          <a:srcRect l="24638" r="52774" b="54322"/>
          <a:stretch/>
        </p:blipFill>
        <p:spPr>
          <a:xfrm>
            <a:off x="6161061" y="1650230"/>
            <a:ext cx="157189" cy="347727"/>
          </a:xfrm>
          <a:prstGeom prst="rect">
            <a:avLst/>
          </a:prstGeom>
        </p:spPr>
      </p:pic>
      <p:sp>
        <p:nvSpPr>
          <p:cNvPr id="11" name="Rectangle 10">
            <a:extLst>
              <a:ext uri="{FF2B5EF4-FFF2-40B4-BE49-F238E27FC236}">
                <a16:creationId xmlns:a16="http://schemas.microsoft.com/office/drawing/2014/main" id="{DC0B7406-C1B5-A00B-EDE1-13B5F1C29EF2}"/>
              </a:ext>
            </a:extLst>
          </p:cNvPr>
          <p:cNvSpPr/>
          <p:nvPr/>
        </p:nvSpPr>
        <p:spPr>
          <a:xfrm>
            <a:off x="5310364" y="1642373"/>
            <a:ext cx="222029" cy="206806"/>
          </a:xfrm>
          <a:prstGeom prst="rect">
            <a:avLst/>
          </a:prstGeom>
          <a:solidFill>
            <a:srgbClr val="FFC000">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4" name="Picture 23">
            <a:extLst>
              <a:ext uri="{FF2B5EF4-FFF2-40B4-BE49-F238E27FC236}">
                <a16:creationId xmlns:a16="http://schemas.microsoft.com/office/drawing/2014/main" id="{361C0666-7FA1-32DC-F083-D8F54BC1A29B}"/>
              </a:ext>
            </a:extLst>
          </p:cNvPr>
          <p:cNvPicPr>
            <a:picLocks noChangeAspect="1"/>
          </p:cNvPicPr>
          <p:nvPr/>
        </p:nvPicPr>
        <p:blipFill>
          <a:blip r:embed="rId6"/>
          <a:stretch>
            <a:fillRect/>
          </a:stretch>
        </p:blipFill>
        <p:spPr>
          <a:xfrm>
            <a:off x="930376" y="3441407"/>
            <a:ext cx="3452159" cy="624894"/>
          </a:xfrm>
          <a:prstGeom prst="rect">
            <a:avLst/>
          </a:prstGeom>
        </p:spPr>
      </p:pic>
    </p:spTree>
    <p:extLst>
      <p:ext uri="{BB962C8B-B14F-4D97-AF65-F5344CB8AC3E}">
        <p14:creationId xmlns:p14="http://schemas.microsoft.com/office/powerpoint/2010/main" val="238488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1.94444E-6 3.82716E-6 L 0.01875 0.00247 " pathEditMode="relative" rAng="0" ptsTypes="AA">
                                      <p:cBhvr>
                                        <p:cTn id="13" dur="2000" fill="hold"/>
                                        <p:tgtEl>
                                          <p:spTgt spid="11"/>
                                        </p:tgtEl>
                                        <p:attrNameLst>
                                          <p:attrName>ppt_x</p:attrName>
                                          <p:attrName>ppt_y</p:attrName>
                                        </p:attrNameLst>
                                      </p:cBhvr>
                                      <p:rCtr x="938" y="-62"/>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0.01875 0.00247 L 0.0349 0.00247 " pathEditMode="relative" rAng="0" ptsTypes="AA">
                                      <p:cBhvr>
                                        <p:cTn id="20" dur="2000" fill="hold"/>
                                        <p:tgtEl>
                                          <p:spTgt spid="11"/>
                                        </p:tgtEl>
                                        <p:attrNameLst>
                                          <p:attrName>ppt_x</p:attrName>
                                          <p:attrName>ppt_y</p:attrName>
                                        </p:attrNameLst>
                                      </p:cBhvr>
                                      <p:rCtr x="799" y="0"/>
                                    </p:animMotion>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3" nodeType="clickEffect">
                                  <p:stCondLst>
                                    <p:cond delay="0"/>
                                  </p:stCondLst>
                                  <p:childTnLst>
                                    <p:animMotion origin="layout" path="M 0.0349 0.00247 L 0.05365 0.00185 " pathEditMode="relative" rAng="0" ptsTypes="AA">
                                      <p:cBhvr>
                                        <p:cTn id="27" dur="2000" fill="hold"/>
                                        <p:tgtEl>
                                          <p:spTgt spid="11"/>
                                        </p:tgtEl>
                                        <p:attrNameLst>
                                          <p:attrName>ppt_x</p:attrName>
                                          <p:attrName>ppt_y</p:attrName>
                                        </p:attrNameLst>
                                      </p:cBhvr>
                                      <p:rCtr x="938" y="-31"/>
                                    </p:animMotion>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4" nodeType="clickEffect">
                                  <p:stCondLst>
                                    <p:cond delay="0"/>
                                  </p:stCondLst>
                                  <p:childTnLst>
                                    <p:animMotion origin="layout" path="M 0.05435 0.00247 L 0.06927 0.0037 " pathEditMode="relative" rAng="0" ptsTypes="AA">
                                      <p:cBhvr>
                                        <p:cTn id="34" dur="2000" fill="hold"/>
                                        <p:tgtEl>
                                          <p:spTgt spid="11"/>
                                        </p:tgtEl>
                                        <p:attrNameLst>
                                          <p:attrName>ppt_x</p:attrName>
                                          <p:attrName>ppt_y</p:attrName>
                                        </p:attrNameLst>
                                      </p:cBhvr>
                                      <p:rCtr x="851" y="-93"/>
                                    </p:animMotion>
                                  </p:childTnLst>
                                </p:cTn>
                              </p:par>
                            </p:childTnLst>
                          </p:cTn>
                        </p:par>
                        <p:par>
                          <p:cTn id="35" fill="hold">
                            <p:stCondLst>
                              <p:cond delay="2000"/>
                            </p:stCondLst>
                            <p:childTnLst>
                              <p:par>
                                <p:cTn id="36" presetID="1"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Optimized Phase Dithering</a:t>
            </a:r>
            <a:endParaRPr lang="en-SG" dirty="0"/>
          </a:p>
        </p:txBody>
      </p:sp>
      <p:sp>
        <p:nvSpPr>
          <p:cNvPr id="3" name="TextBox 2">
            <a:extLst>
              <a:ext uri="{FF2B5EF4-FFF2-40B4-BE49-F238E27FC236}">
                <a16:creationId xmlns:a16="http://schemas.microsoft.com/office/drawing/2014/main" id="{74C3343C-DCD1-4AF9-6161-A8213188E172}"/>
              </a:ext>
            </a:extLst>
          </p:cNvPr>
          <p:cNvSpPr txBox="1"/>
          <p:nvPr/>
        </p:nvSpPr>
        <p:spPr>
          <a:xfrm>
            <a:off x="795426" y="801981"/>
            <a:ext cx="7553143" cy="2677656"/>
          </a:xfrm>
          <a:prstGeom prst="rect">
            <a:avLst/>
          </a:prstGeom>
          <a:noFill/>
        </p:spPr>
        <p:txBody>
          <a:bodyPr wrap="square" rtlCol="0">
            <a:spAutoFit/>
          </a:bodyPr>
          <a:lstStyle/>
          <a:p>
            <a:r>
              <a:rPr lang="en-US" dirty="0">
                <a:solidFill>
                  <a:schemeClr val="bg1"/>
                </a:solidFill>
              </a:rPr>
              <a:t>Enhancement of existing dithering technique designed to reduce phase errors in binary fringe patterns by Iteratively adjusts pixel values in binary patterns to closely approximate sinusoidal fringes.</a:t>
            </a:r>
          </a:p>
          <a:p>
            <a:endParaRPr lang="en-US" dirty="0">
              <a:solidFill>
                <a:schemeClr val="bg1"/>
              </a:solidFill>
            </a:endParaRPr>
          </a:p>
          <a:p>
            <a:r>
              <a:rPr lang="en-US" dirty="0">
                <a:solidFill>
                  <a:schemeClr val="bg1"/>
                </a:solidFill>
              </a:rPr>
              <a:t>Focuses on minimizing phase deviations, ensuring accurate 3D reconstruction.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12" name="Group 11">
            <a:extLst>
              <a:ext uri="{FF2B5EF4-FFF2-40B4-BE49-F238E27FC236}">
                <a16:creationId xmlns:a16="http://schemas.microsoft.com/office/drawing/2014/main" id="{6BA5D2AB-380B-A17E-B747-EF08E66B9E5C}"/>
              </a:ext>
            </a:extLst>
          </p:cNvPr>
          <p:cNvGrpSpPr/>
          <p:nvPr/>
        </p:nvGrpSpPr>
        <p:grpSpPr>
          <a:xfrm>
            <a:off x="720000" y="2179979"/>
            <a:ext cx="7788275" cy="2339102"/>
            <a:chOff x="720000" y="2179979"/>
            <a:chExt cx="7788275" cy="2339102"/>
          </a:xfrm>
        </p:grpSpPr>
        <p:sp>
          <p:nvSpPr>
            <p:cNvPr id="5" name="TextBox 4">
              <a:extLst>
                <a:ext uri="{FF2B5EF4-FFF2-40B4-BE49-F238E27FC236}">
                  <a16:creationId xmlns:a16="http://schemas.microsoft.com/office/drawing/2014/main" id="{5736FDF9-3291-40B1-1149-7C1607565CDB}"/>
                </a:ext>
              </a:extLst>
            </p:cNvPr>
            <p:cNvSpPr txBox="1"/>
            <p:nvPr/>
          </p:nvSpPr>
          <p:spPr>
            <a:xfrm>
              <a:off x="720000" y="2179979"/>
              <a:ext cx="7788275" cy="1600438"/>
            </a:xfrm>
            <a:prstGeom prst="rect">
              <a:avLst/>
            </a:prstGeom>
            <a:noFill/>
          </p:spPr>
          <p:txBody>
            <a:bodyPr wrap="square">
              <a:spAutoFit/>
            </a:bodyPr>
            <a:lstStyle/>
            <a:p>
              <a:r>
                <a:rPr lang="en-US" dirty="0">
                  <a:solidFill>
                    <a:schemeClr val="bg1"/>
                  </a:solidFill>
                </a:rPr>
                <a:t>Steps:</a:t>
              </a:r>
            </a:p>
            <a:p>
              <a:endParaRPr lang="en-US" dirty="0">
                <a:solidFill>
                  <a:schemeClr val="bg1"/>
                </a:solidFill>
              </a:endParaRPr>
            </a:p>
            <a:p>
              <a:pPr marL="342900" indent="-342900">
                <a:buClr>
                  <a:schemeClr val="bg1"/>
                </a:buClr>
                <a:buFont typeface="+mj-lt"/>
                <a:buAutoNum type="arabicPeriod"/>
              </a:pPr>
              <a:r>
                <a:rPr lang="en-US" dirty="0">
                  <a:solidFill>
                    <a:schemeClr val="bg1"/>
                  </a:solidFill>
                </a:rPr>
                <a:t>Start with an initial binary pattern (e.g., from Bayer or error diffusion dithering).</a:t>
              </a:r>
            </a:p>
            <a:p>
              <a:pPr marL="342900" indent="-342900">
                <a:buClr>
                  <a:schemeClr val="bg1"/>
                </a:buClr>
                <a:buFont typeface="+mj-lt"/>
                <a:buAutoNum type="arabicPeriod"/>
              </a:pPr>
              <a:endParaRPr lang="en-US" dirty="0">
                <a:solidFill>
                  <a:schemeClr val="bg1"/>
                </a:solidFill>
              </a:endParaRPr>
            </a:p>
            <a:p>
              <a:pPr marL="342900" indent="-342900">
                <a:buClr>
                  <a:schemeClr val="bg1"/>
                </a:buClr>
                <a:buFont typeface="+mj-lt"/>
                <a:buAutoNum type="arabicPeriod"/>
              </a:pPr>
              <a:r>
                <a:rPr lang="en-US" dirty="0">
                  <a:solidFill>
                    <a:schemeClr val="bg1"/>
                  </a:solidFill>
                </a:rPr>
                <a:t>Evaluate the phase error of the pattern using RMS.</a:t>
              </a:r>
            </a:p>
            <a:p>
              <a:pPr marL="342900" indent="-342900">
                <a:buClr>
                  <a:schemeClr val="bg1"/>
                </a:buClr>
                <a:buFont typeface="+mj-lt"/>
                <a:buAutoNum type="arabicPeriod"/>
              </a:pPr>
              <a:endParaRPr lang="en-US" dirty="0">
                <a:solidFill>
                  <a:schemeClr val="bg1"/>
                </a:solidFill>
              </a:endParaRPr>
            </a:p>
            <a:p>
              <a:pPr marL="342900" indent="-342900">
                <a:buClr>
                  <a:schemeClr val="bg1"/>
                </a:buClr>
                <a:buFont typeface="+mj-lt"/>
                <a:buAutoNum type="arabicPeriod"/>
              </a:pPr>
              <a:r>
                <a:rPr lang="en-US" dirty="0">
                  <a:solidFill>
                    <a:schemeClr val="bg1"/>
                  </a:solidFill>
                </a:rPr>
                <a:t>Iterative Optimization</a:t>
              </a:r>
            </a:p>
          </p:txBody>
        </p:sp>
        <p:sp>
          <p:nvSpPr>
            <p:cNvPr id="11" name="TextBox 10">
              <a:extLst>
                <a:ext uri="{FF2B5EF4-FFF2-40B4-BE49-F238E27FC236}">
                  <a16:creationId xmlns:a16="http://schemas.microsoft.com/office/drawing/2014/main" id="{49700AD8-756C-3BA5-CFE1-A472B699BDDE}"/>
                </a:ext>
              </a:extLst>
            </p:cNvPr>
            <p:cNvSpPr txBox="1"/>
            <p:nvPr/>
          </p:nvSpPr>
          <p:spPr>
            <a:xfrm>
              <a:off x="1083127" y="3780417"/>
              <a:ext cx="6977743" cy="738664"/>
            </a:xfrm>
            <a:prstGeom prst="rect">
              <a:avLst/>
            </a:prstGeom>
            <a:noFill/>
          </p:spPr>
          <p:txBody>
            <a:bodyPr wrap="square">
              <a:spAutoFit/>
            </a:bodyPr>
            <a:lstStyle/>
            <a:p>
              <a:pPr>
                <a:buClr>
                  <a:schemeClr val="bg1"/>
                </a:buClr>
              </a:pPr>
              <a:r>
                <a:rPr lang="en-US" dirty="0">
                  <a:solidFill>
                    <a:schemeClr val="bg1"/>
                  </a:solidFill>
                </a:rPr>
                <a:t>each pixel will be inverted (0 to 1 and 1 to 0) and the difference of the phase map was computed again and if there is a reduction of the error, the inverted value was kept, and the RMS error was updated, otherwise revert the inverted pixel back.</a:t>
              </a:r>
            </a:p>
          </p:txBody>
        </p:sp>
      </p:grpSp>
    </p:spTree>
    <p:extLst>
      <p:ext uri="{BB962C8B-B14F-4D97-AF65-F5344CB8AC3E}">
        <p14:creationId xmlns:p14="http://schemas.microsoft.com/office/powerpoint/2010/main" val="21895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Determining the iteration</a:t>
            </a:r>
            <a:endParaRPr lang="en-SG" dirty="0"/>
          </a:p>
        </p:txBody>
      </p:sp>
      <p:pic>
        <p:nvPicPr>
          <p:cNvPr id="9" name="Picture 8">
            <a:extLst>
              <a:ext uri="{FF2B5EF4-FFF2-40B4-BE49-F238E27FC236}">
                <a16:creationId xmlns:a16="http://schemas.microsoft.com/office/drawing/2014/main" id="{E563622A-D8A5-7A36-CD64-86E73DF99391}"/>
              </a:ext>
            </a:extLst>
          </p:cNvPr>
          <p:cNvPicPr>
            <a:picLocks noChangeAspect="1"/>
          </p:cNvPicPr>
          <p:nvPr/>
        </p:nvPicPr>
        <p:blipFill>
          <a:blip r:embed="rId3"/>
          <a:stretch>
            <a:fillRect/>
          </a:stretch>
        </p:blipFill>
        <p:spPr>
          <a:xfrm>
            <a:off x="1992298" y="801981"/>
            <a:ext cx="5159403" cy="3834071"/>
          </a:xfrm>
          <a:prstGeom prst="rect">
            <a:avLst/>
          </a:prstGeom>
        </p:spPr>
      </p:pic>
    </p:spTree>
    <p:extLst>
      <p:ext uri="{BB962C8B-B14F-4D97-AF65-F5344CB8AC3E}">
        <p14:creationId xmlns:p14="http://schemas.microsoft.com/office/powerpoint/2010/main" val="1370857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4"/>
        <p:cNvGrpSpPr/>
        <p:nvPr/>
      </p:nvGrpSpPr>
      <p:grpSpPr>
        <a:xfrm>
          <a:off x="0" y="0"/>
          <a:ext cx="0" cy="0"/>
          <a:chOff x="0" y="0"/>
          <a:chExt cx="0" cy="0"/>
        </a:xfrm>
      </p:grpSpPr>
      <p:sp>
        <p:nvSpPr>
          <p:cNvPr id="3825" name="Google Shape;3825;p11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Comparison of Dithering Techniques</a:t>
            </a:r>
            <a:endParaRPr sz="2000" dirty="0"/>
          </a:p>
          <a:p>
            <a:pPr marL="0" lvl="0" indent="0" algn="ctr" rtl="0">
              <a:spcBef>
                <a:spcPts val="0"/>
              </a:spcBef>
              <a:spcAft>
                <a:spcPts val="0"/>
              </a:spcAft>
              <a:buNone/>
            </a:pPr>
            <a:endParaRPr sz="2000" dirty="0"/>
          </a:p>
        </p:txBody>
      </p:sp>
      <p:graphicFrame>
        <p:nvGraphicFramePr>
          <p:cNvPr id="3826" name="Google Shape;3826;p117"/>
          <p:cNvGraphicFramePr/>
          <p:nvPr>
            <p:extLst>
              <p:ext uri="{D42A27DB-BD31-4B8C-83A1-F6EECF244321}">
                <p14:modId xmlns:p14="http://schemas.microsoft.com/office/powerpoint/2010/main" val="1224490402"/>
              </p:ext>
            </p:extLst>
          </p:nvPr>
        </p:nvGraphicFramePr>
        <p:xfrm>
          <a:off x="764094" y="1108708"/>
          <a:ext cx="7703998" cy="2914650"/>
        </p:xfrm>
        <a:graphic>
          <a:graphicData uri="http://schemas.openxmlformats.org/drawingml/2006/table">
            <a:tbl>
              <a:tblPr>
                <a:noFill/>
                <a:tableStyleId>{59B46FCF-CFFB-4A1C-A5CE-B018A4449898}</a:tableStyleId>
              </a:tblPr>
              <a:tblGrid>
                <a:gridCol w="1323381">
                  <a:extLst>
                    <a:ext uri="{9D8B030D-6E8A-4147-A177-3AD203B41FA5}">
                      <a16:colId xmlns:a16="http://schemas.microsoft.com/office/drawing/2014/main" val="20000"/>
                    </a:ext>
                  </a:extLst>
                </a:gridCol>
                <a:gridCol w="1953302">
                  <a:extLst>
                    <a:ext uri="{9D8B030D-6E8A-4147-A177-3AD203B41FA5}">
                      <a16:colId xmlns:a16="http://schemas.microsoft.com/office/drawing/2014/main" val="20001"/>
                    </a:ext>
                  </a:extLst>
                </a:gridCol>
                <a:gridCol w="2264229">
                  <a:extLst>
                    <a:ext uri="{9D8B030D-6E8A-4147-A177-3AD203B41FA5}">
                      <a16:colId xmlns:a16="http://schemas.microsoft.com/office/drawing/2014/main" val="20002"/>
                    </a:ext>
                  </a:extLst>
                </a:gridCol>
                <a:gridCol w="2163086">
                  <a:extLst>
                    <a:ext uri="{9D8B030D-6E8A-4147-A177-3AD203B41FA5}">
                      <a16:colId xmlns:a16="http://schemas.microsoft.com/office/drawing/2014/main" val="20003"/>
                    </a:ext>
                  </a:extLst>
                </a:gridCol>
              </a:tblGrid>
              <a:tr h="582930">
                <a:tc>
                  <a:txBody>
                    <a:bodyPr/>
                    <a:lstStyle/>
                    <a:p>
                      <a:pPr algn="ctr"/>
                      <a:r>
                        <a:rPr lang="en-SG" sz="1200" b="1" dirty="0">
                          <a:solidFill>
                            <a:schemeClr val="bg1"/>
                          </a:solidFill>
                        </a:rPr>
                        <a:t>Aspect</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2"/>
                    </a:solidFill>
                  </a:tcPr>
                </a:tc>
                <a:tc>
                  <a:txBody>
                    <a:bodyPr/>
                    <a:lstStyle/>
                    <a:p>
                      <a:pPr algn="ctr"/>
                      <a:r>
                        <a:rPr lang="en-SG" sz="1200" b="1" dirty="0">
                          <a:solidFill>
                            <a:schemeClr val="bg1"/>
                          </a:solidFill>
                        </a:rPr>
                        <a:t>Bayer Ordered Dithering</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2"/>
                    </a:solidFill>
                  </a:tcPr>
                </a:tc>
                <a:tc>
                  <a:txBody>
                    <a:bodyPr/>
                    <a:lstStyle/>
                    <a:p>
                      <a:pPr algn="ctr"/>
                      <a:r>
                        <a:rPr lang="en-SG" sz="1200" b="1" dirty="0">
                          <a:solidFill>
                            <a:schemeClr val="bg1"/>
                          </a:solidFill>
                        </a:rPr>
                        <a:t>Error Diffusion Dithering</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2"/>
                    </a:solidFill>
                  </a:tcPr>
                </a:tc>
                <a:tc>
                  <a:txBody>
                    <a:bodyPr/>
                    <a:lstStyle/>
                    <a:p>
                      <a:pPr algn="ctr"/>
                      <a:r>
                        <a:rPr lang="en-SG" sz="1200" b="1" dirty="0">
                          <a:solidFill>
                            <a:schemeClr val="bg1"/>
                          </a:solidFill>
                        </a:rPr>
                        <a:t>Optimized Phase Dithering</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82930">
                <a:tc>
                  <a:txBody>
                    <a:bodyPr/>
                    <a:lstStyle/>
                    <a:p>
                      <a:r>
                        <a:rPr lang="en-SG" sz="1200" b="1" dirty="0">
                          <a:solidFill>
                            <a:schemeClr val="bg1"/>
                          </a:solidFill>
                        </a:rPr>
                        <a:t>Complexity</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Low computational complexity.</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Moderate complexity due to error diffusion.</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US" sz="1200" dirty="0">
                          <a:solidFill>
                            <a:schemeClr val="bg1"/>
                          </a:solidFill>
                        </a:rPr>
                        <a:t>High complexity due to iterative optimization.</a:t>
                      </a:r>
                    </a:p>
                  </a:txBody>
                  <a:tcPr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261235183"/>
                  </a:ext>
                </a:extLst>
              </a:tr>
              <a:tr h="582930">
                <a:tc>
                  <a:txBody>
                    <a:bodyPr/>
                    <a:lstStyle/>
                    <a:p>
                      <a:r>
                        <a:rPr lang="en-SG" sz="1200" b="1" dirty="0">
                          <a:solidFill>
                            <a:schemeClr val="bg1"/>
                          </a:solidFill>
                        </a:rPr>
                        <a:t>Speed</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Very fast projection.</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US" sz="1200" dirty="0">
                          <a:solidFill>
                            <a:schemeClr val="bg1"/>
                          </a:solidFill>
                        </a:rPr>
                        <a:t>Slower than Bayer due to error computation.</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US" sz="1200" dirty="0">
                          <a:solidFill>
                            <a:schemeClr val="bg1"/>
                          </a:solidFill>
                        </a:rPr>
                        <a:t>Slow due to iterations.</a:t>
                      </a:r>
                    </a:p>
                  </a:txBody>
                  <a:tcPr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139329103"/>
                  </a:ext>
                </a:extLst>
              </a:tr>
              <a:tr h="582930">
                <a:tc>
                  <a:txBody>
                    <a:bodyPr/>
                    <a:lstStyle/>
                    <a:p>
                      <a:r>
                        <a:rPr lang="en-SG" sz="1200" b="1" dirty="0">
                          <a:solidFill>
                            <a:schemeClr val="bg1"/>
                          </a:solidFill>
                        </a:rPr>
                        <a:t>Accuracy</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a:solidFill>
                            <a:schemeClr val="bg1"/>
                          </a:solidFill>
                        </a:rPr>
                        <a:t>Moderate; prone to artifacts.</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High; minimizes quantization errors.</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US" sz="1200" dirty="0">
                          <a:solidFill>
                            <a:schemeClr val="bg1"/>
                          </a:solidFill>
                        </a:rPr>
                        <a:t>High; reduces phase deviations.</a:t>
                      </a:r>
                    </a:p>
                  </a:txBody>
                  <a:tcPr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819233256"/>
                  </a:ext>
                </a:extLst>
              </a:tr>
              <a:tr h="582930">
                <a:tc>
                  <a:txBody>
                    <a:bodyPr/>
                    <a:lstStyle/>
                    <a:p>
                      <a:r>
                        <a:rPr lang="en-SG" sz="1200" b="1" dirty="0">
                          <a:solidFill>
                            <a:schemeClr val="bg1"/>
                          </a:solidFill>
                        </a:rPr>
                        <a:t>Artifacts</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r>
                        <a:rPr lang="en-SG" sz="1200">
                          <a:solidFill>
                            <a:schemeClr val="bg1"/>
                          </a:solidFill>
                        </a:rPr>
                        <a:t>May introduce repetitive patterns.</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r>
                        <a:rPr lang="en-SG" sz="1200">
                          <a:solidFill>
                            <a:schemeClr val="bg1"/>
                          </a:solidFill>
                        </a:rPr>
                        <a:t>Minimal artifacts.</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Negligible artifacts.</a:t>
                      </a:r>
                    </a:p>
                  </a:txBody>
                  <a:tcPr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grpSp>
        <p:nvGrpSpPr>
          <p:cNvPr id="3827" name="Google Shape;3827;p117"/>
          <p:cNvGrpSpPr/>
          <p:nvPr/>
        </p:nvGrpSpPr>
        <p:grpSpPr>
          <a:xfrm>
            <a:off x="4019927" y="4553212"/>
            <a:ext cx="1160092" cy="63948"/>
            <a:chOff x="3779200" y="1371600"/>
            <a:chExt cx="1992600" cy="109500"/>
          </a:xfrm>
        </p:grpSpPr>
        <p:sp>
          <p:nvSpPr>
            <p:cNvPr id="3828" name="Google Shape;3828;p117"/>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7"/>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7"/>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7"/>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7"/>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7"/>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Pattern Defocusing</a:t>
            </a:r>
          </a:p>
        </p:txBody>
      </p:sp>
      <p:sp>
        <p:nvSpPr>
          <p:cNvPr id="3" name="TextBox 2">
            <a:extLst>
              <a:ext uri="{FF2B5EF4-FFF2-40B4-BE49-F238E27FC236}">
                <a16:creationId xmlns:a16="http://schemas.microsoft.com/office/drawing/2014/main" id="{74C3343C-DCD1-4AF9-6161-A8213188E172}"/>
              </a:ext>
            </a:extLst>
          </p:cNvPr>
          <p:cNvSpPr txBox="1"/>
          <p:nvPr/>
        </p:nvSpPr>
        <p:spPr>
          <a:xfrm>
            <a:off x="798378" y="1099952"/>
            <a:ext cx="3521074" cy="2893100"/>
          </a:xfrm>
          <a:prstGeom prst="rect">
            <a:avLst/>
          </a:prstGeom>
          <a:noFill/>
        </p:spPr>
        <p:txBody>
          <a:bodyPr wrap="square" rtlCol="0">
            <a:spAutoFit/>
          </a:bodyPr>
          <a:lstStyle/>
          <a:p>
            <a:pPr algn="just"/>
            <a:r>
              <a:rPr lang="en-US" dirty="0">
                <a:solidFill>
                  <a:schemeClr val="bg1"/>
                </a:solidFill>
              </a:rPr>
              <a:t>To ensure the project patterns closely mimic the smoothness of sinusoidal patterns, defocusing techniques were applied to the projected binary patterns. </a:t>
            </a:r>
          </a:p>
          <a:p>
            <a:pPr algn="just"/>
            <a:endParaRPr lang="en-US" dirty="0">
              <a:solidFill>
                <a:schemeClr val="bg1"/>
              </a:solidFill>
            </a:endParaRPr>
          </a:p>
          <a:p>
            <a:pPr algn="just"/>
            <a:r>
              <a:rPr lang="en-US" dirty="0">
                <a:solidFill>
                  <a:schemeClr val="bg1"/>
                </a:solidFill>
              </a:rPr>
              <a:t>This was critical for reducing quantization artifacts introduced by binary dithering and for achieving higher accuracy in the phase measurement of the 3D surface reconstruction.</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C2450398-D799-2F9C-1329-678F3AB5A56B}"/>
              </a:ext>
            </a:extLst>
          </p:cNvPr>
          <p:cNvPicPr>
            <a:picLocks noChangeAspect="1"/>
          </p:cNvPicPr>
          <p:nvPr/>
        </p:nvPicPr>
        <p:blipFill>
          <a:blip r:embed="rId3"/>
          <a:stretch>
            <a:fillRect/>
          </a:stretch>
        </p:blipFill>
        <p:spPr>
          <a:xfrm>
            <a:off x="4663670" y="1409155"/>
            <a:ext cx="3760330" cy="2583897"/>
          </a:xfrm>
          <a:prstGeom prst="rect">
            <a:avLst/>
          </a:prstGeom>
        </p:spPr>
      </p:pic>
    </p:spTree>
    <p:extLst>
      <p:ext uri="{BB962C8B-B14F-4D97-AF65-F5344CB8AC3E}">
        <p14:creationId xmlns:p14="http://schemas.microsoft.com/office/powerpoint/2010/main" val="1266394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Pattern Defocusing</a:t>
            </a:r>
          </a:p>
        </p:txBody>
      </p:sp>
      <p:sp>
        <p:nvSpPr>
          <p:cNvPr id="3" name="TextBox 2">
            <a:extLst>
              <a:ext uri="{FF2B5EF4-FFF2-40B4-BE49-F238E27FC236}">
                <a16:creationId xmlns:a16="http://schemas.microsoft.com/office/drawing/2014/main" id="{74C3343C-DCD1-4AF9-6161-A8213188E172}"/>
              </a:ext>
            </a:extLst>
          </p:cNvPr>
          <p:cNvSpPr txBox="1"/>
          <p:nvPr/>
        </p:nvSpPr>
        <p:spPr>
          <a:xfrm>
            <a:off x="720000" y="1187038"/>
            <a:ext cx="2955017" cy="954107"/>
          </a:xfrm>
          <a:prstGeom prst="rect">
            <a:avLst/>
          </a:prstGeom>
          <a:noFill/>
        </p:spPr>
        <p:txBody>
          <a:bodyPr wrap="square" rtlCol="0">
            <a:spAutoFit/>
          </a:bodyPr>
          <a:lstStyle/>
          <a:p>
            <a:r>
              <a:rPr lang="en-US" dirty="0">
                <a:solidFill>
                  <a:schemeClr val="bg1"/>
                </a:solidFill>
              </a:rPr>
              <a:t>The most suitable Gaussian filter sizes for minimizing RMS phase</a:t>
            </a:r>
          </a:p>
          <a:p>
            <a:endParaRPr lang="en-US" dirty="0">
              <a:solidFill>
                <a:schemeClr val="bg1"/>
              </a:solidFill>
            </a:endParaRPr>
          </a:p>
          <a:p>
            <a:r>
              <a:rPr lang="en-US" b="1" dirty="0">
                <a:solidFill>
                  <a:schemeClr val="bg1"/>
                </a:solidFill>
              </a:rPr>
              <a:t>5 (error of 0.0495)</a:t>
            </a:r>
          </a:p>
        </p:txBody>
      </p:sp>
      <p:pic>
        <p:nvPicPr>
          <p:cNvPr id="4" name="Picture 3">
            <a:extLst>
              <a:ext uri="{FF2B5EF4-FFF2-40B4-BE49-F238E27FC236}">
                <a16:creationId xmlns:a16="http://schemas.microsoft.com/office/drawing/2014/main" id="{35EFE414-A5CC-035C-F556-643BAA8D74BC}"/>
              </a:ext>
            </a:extLst>
          </p:cNvPr>
          <p:cNvPicPr>
            <a:picLocks noChangeAspect="1"/>
          </p:cNvPicPr>
          <p:nvPr/>
        </p:nvPicPr>
        <p:blipFill>
          <a:blip r:embed="rId3"/>
          <a:stretch>
            <a:fillRect/>
          </a:stretch>
        </p:blipFill>
        <p:spPr>
          <a:xfrm>
            <a:off x="4065332" y="999120"/>
            <a:ext cx="4489296" cy="3703509"/>
          </a:xfrm>
          <a:prstGeom prst="rect">
            <a:avLst/>
          </a:prstGeom>
        </p:spPr>
      </p:pic>
    </p:spTree>
    <p:extLst>
      <p:ext uri="{BB962C8B-B14F-4D97-AF65-F5344CB8AC3E}">
        <p14:creationId xmlns:p14="http://schemas.microsoft.com/office/powerpoint/2010/main" val="33784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US" sz="3200" dirty="0"/>
              <a:t>Comparison Methodology</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934652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1285113" y="2100692"/>
            <a:ext cx="6399600" cy="731700"/>
          </a:xfrm>
          <a:prstGeom prst="rect">
            <a:avLst/>
          </a:prstGeom>
        </p:spPr>
        <p:txBody>
          <a:bodyPr spcFirstLastPara="1" wrap="square" lIns="91425" tIns="91425" rIns="91425" bIns="91425" anchor="b" anchorCtr="0">
            <a:noAutofit/>
          </a:bodyPr>
          <a:lstStyle/>
          <a:p>
            <a:pPr lvl="0"/>
            <a:r>
              <a:rPr lang="en-US" sz="2000" dirty="0"/>
              <a:t>Development of application for pattern projection and comparative analysis of binary defocusing techniques in fringe projection profilometry </a:t>
            </a:r>
          </a:p>
        </p:txBody>
      </p:sp>
      <p:grpSp>
        <p:nvGrpSpPr>
          <p:cNvPr id="747" name="Google Shape;747;p69"/>
          <p:cNvGrpSpPr/>
          <p:nvPr/>
        </p:nvGrpSpPr>
        <p:grpSpPr>
          <a:xfrm>
            <a:off x="7438324" y="3175386"/>
            <a:ext cx="1154625" cy="1014150"/>
            <a:chOff x="6968225" y="1501913"/>
            <a:chExt cx="1154625" cy="1014150"/>
          </a:xfrm>
        </p:grpSpPr>
        <p:grpSp>
          <p:nvGrpSpPr>
            <p:cNvPr id="748" name="Google Shape;748;p69"/>
            <p:cNvGrpSpPr/>
            <p:nvPr/>
          </p:nvGrpSpPr>
          <p:grpSpPr>
            <a:xfrm flipH="1">
              <a:off x="6968225" y="2085563"/>
              <a:ext cx="1154625" cy="430500"/>
              <a:chOff x="4042650" y="642025"/>
              <a:chExt cx="1154625" cy="430500"/>
            </a:xfrm>
          </p:grpSpPr>
          <p:sp>
            <p:nvSpPr>
              <p:cNvPr id="749" name="Google Shape;749;p6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69"/>
            <p:cNvSpPr/>
            <p:nvPr/>
          </p:nvSpPr>
          <p:spPr>
            <a:xfrm flipH="1">
              <a:off x="7624850" y="15019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3;p61">
            <a:extLst>
              <a:ext uri="{FF2B5EF4-FFF2-40B4-BE49-F238E27FC236}">
                <a16:creationId xmlns:a16="http://schemas.microsoft.com/office/drawing/2014/main" id="{38EF3CC9-C1AD-4521-8A87-B4FD82D8A196}"/>
              </a:ext>
            </a:extLst>
          </p:cNvPr>
          <p:cNvSpPr txBox="1">
            <a:spLocks/>
          </p:cNvSpPr>
          <p:nvPr/>
        </p:nvSpPr>
        <p:spPr>
          <a:xfrm>
            <a:off x="2781738" y="366104"/>
            <a:ext cx="3580524"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l"/>
            <a:r>
              <a:rPr lang="en-US" dirty="0"/>
              <a:t>Project ID 	SCSE23-1085</a:t>
            </a:r>
          </a:p>
          <a:p>
            <a:pPr marL="0" indent="0" algn="l"/>
            <a:r>
              <a:rPr lang="en-US" dirty="0"/>
              <a:t>Academic year 	2023/2024</a:t>
            </a:r>
          </a:p>
        </p:txBody>
      </p:sp>
      <p:sp>
        <p:nvSpPr>
          <p:cNvPr id="7" name="Google Shape;593;p61">
            <a:extLst>
              <a:ext uri="{FF2B5EF4-FFF2-40B4-BE49-F238E27FC236}">
                <a16:creationId xmlns:a16="http://schemas.microsoft.com/office/drawing/2014/main" id="{3E8F2AEC-ADEC-D728-2539-605B12A1A1EE}"/>
              </a:ext>
            </a:extLst>
          </p:cNvPr>
          <p:cNvSpPr txBox="1">
            <a:spLocks/>
          </p:cNvSpPr>
          <p:nvPr/>
        </p:nvSpPr>
        <p:spPr>
          <a:xfrm>
            <a:off x="1530639" y="1080598"/>
            <a:ext cx="3580524"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l"/>
            <a:r>
              <a:rPr lang="en-US" dirty="0"/>
              <a:t>Project title :</a:t>
            </a:r>
          </a:p>
        </p:txBody>
      </p:sp>
      <p:sp>
        <p:nvSpPr>
          <p:cNvPr id="8" name="Google Shape;593;p61">
            <a:extLst>
              <a:ext uri="{FF2B5EF4-FFF2-40B4-BE49-F238E27FC236}">
                <a16:creationId xmlns:a16="http://schemas.microsoft.com/office/drawing/2014/main" id="{15942404-934E-53ED-492D-0FEC72ED9430}"/>
              </a:ext>
            </a:extLst>
          </p:cNvPr>
          <p:cNvSpPr txBox="1">
            <a:spLocks/>
          </p:cNvSpPr>
          <p:nvPr/>
        </p:nvSpPr>
        <p:spPr>
          <a:xfrm>
            <a:off x="1530639" y="3042808"/>
            <a:ext cx="6241159"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l"/>
            <a:r>
              <a:rPr lang="en-US" dirty="0"/>
              <a:t>Special thanks to</a:t>
            </a:r>
          </a:p>
          <a:p>
            <a:pPr marL="0" indent="0" algn="l"/>
            <a:r>
              <a:rPr lang="en-SG" dirty="0"/>
              <a:t>Supervisor Associate Professor Qian Kemao</a:t>
            </a:r>
          </a:p>
          <a:p>
            <a:pPr marL="0" indent="0" algn="l"/>
            <a:r>
              <a:rPr lang="en-SG" dirty="0"/>
              <a:t>Researchers </a:t>
            </a:r>
            <a:r>
              <a:rPr lang="en-US" dirty="0"/>
              <a:t>Lyu Shenzhen and Huang Nengqi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Ideal Sinusoidal</a:t>
            </a:r>
          </a:p>
        </p:txBody>
      </p:sp>
      <p:sp>
        <p:nvSpPr>
          <p:cNvPr id="3" name="TextBox 2">
            <a:extLst>
              <a:ext uri="{FF2B5EF4-FFF2-40B4-BE49-F238E27FC236}">
                <a16:creationId xmlns:a16="http://schemas.microsoft.com/office/drawing/2014/main" id="{74C3343C-DCD1-4AF9-6161-A8213188E172}"/>
              </a:ext>
            </a:extLst>
          </p:cNvPr>
          <p:cNvSpPr txBox="1"/>
          <p:nvPr/>
        </p:nvSpPr>
        <p:spPr>
          <a:xfrm>
            <a:off x="798377" y="1099952"/>
            <a:ext cx="7553143" cy="1169551"/>
          </a:xfrm>
          <a:prstGeom prst="rect">
            <a:avLst/>
          </a:prstGeom>
          <a:noFill/>
        </p:spPr>
        <p:txBody>
          <a:bodyPr wrap="square" rtlCol="0">
            <a:spAutoFit/>
          </a:bodyPr>
          <a:lstStyle/>
          <a:p>
            <a:r>
              <a:rPr lang="en-US" dirty="0">
                <a:solidFill>
                  <a:schemeClr val="bg1"/>
                </a:solidFill>
              </a:rPr>
              <a:t>A mathematical model of a perfectly smooth and continuous wave.</a:t>
            </a:r>
          </a:p>
          <a:p>
            <a:endParaRPr lang="en-US" dirty="0">
              <a:solidFill>
                <a:schemeClr val="bg1"/>
              </a:solidFill>
            </a:endParaRPr>
          </a:p>
          <a:p>
            <a:r>
              <a:rPr lang="en-US" dirty="0">
                <a:solidFill>
                  <a:schemeClr val="bg1"/>
                </a:solidFill>
              </a:rPr>
              <a:t>Used to analyze system performance under idealized conditions.</a:t>
            </a:r>
          </a:p>
          <a:p>
            <a:endParaRPr lang="en-US" dirty="0">
              <a:solidFill>
                <a:schemeClr val="bg1"/>
              </a:solidFill>
            </a:endParaRPr>
          </a:p>
          <a:p>
            <a:r>
              <a:rPr lang="en-US" dirty="0">
                <a:solidFill>
                  <a:schemeClr val="bg1"/>
                </a:solidFill>
              </a:rPr>
              <a:t>Provides a reference baseline for evaluating other phase retrieval techniques.</a:t>
            </a:r>
          </a:p>
        </p:txBody>
      </p:sp>
      <p:pic>
        <p:nvPicPr>
          <p:cNvPr id="5" name="Picture 4">
            <a:extLst>
              <a:ext uri="{FF2B5EF4-FFF2-40B4-BE49-F238E27FC236}">
                <a16:creationId xmlns:a16="http://schemas.microsoft.com/office/drawing/2014/main" id="{AFEC8C2C-842C-9681-D1FE-4D397D2065A7}"/>
              </a:ext>
            </a:extLst>
          </p:cNvPr>
          <p:cNvPicPr>
            <a:picLocks noChangeAspect="1"/>
          </p:cNvPicPr>
          <p:nvPr/>
        </p:nvPicPr>
        <p:blipFill>
          <a:blip r:embed="rId2"/>
          <a:stretch>
            <a:fillRect/>
          </a:stretch>
        </p:blipFill>
        <p:spPr>
          <a:xfrm>
            <a:off x="2292297" y="2448626"/>
            <a:ext cx="4927109" cy="2130056"/>
          </a:xfrm>
          <a:prstGeom prst="rect">
            <a:avLst/>
          </a:prstGeom>
        </p:spPr>
      </p:pic>
    </p:spTree>
    <p:extLst>
      <p:ext uri="{BB962C8B-B14F-4D97-AF65-F5344CB8AC3E}">
        <p14:creationId xmlns:p14="http://schemas.microsoft.com/office/powerpoint/2010/main" val="1226279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Three Phase shifting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C3343C-DCD1-4AF9-6161-A8213188E172}"/>
                  </a:ext>
                </a:extLst>
              </p:cNvPr>
              <p:cNvSpPr txBox="1"/>
              <p:nvPr/>
            </p:nvSpPr>
            <p:spPr>
              <a:xfrm>
                <a:off x="798377" y="1099952"/>
                <a:ext cx="7553143" cy="1384995"/>
              </a:xfrm>
              <a:prstGeom prst="rect">
                <a:avLst/>
              </a:prstGeom>
              <a:noFill/>
            </p:spPr>
            <p:txBody>
              <a:bodyPr wrap="square" rtlCol="0">
                <a:spAutoFit/>
              </a:bodyPr>
              <a:lstStyle/>
              <a:p>
                <a:r>
                  <a:rPr lang="en-US" dirty="0">
                    <a:solidFill>
                      <a:schemeClr val="bg1"/>
                    </a:solidFill>
                  </a:rPr>
                  <a:t>A method to extract phase information for accurate 3D surface reconstruction.</a:t>
                </a:r>
              </a:p>
              <a:p>
                <a:endParaRPr lang="en-US" dirty="0">
                  <a:solidFill>
                    <a:schemeClr val="bg1"/>
                  </a:solidFill>
                </a:endParaRPr>
              </a:p>
              <a:p>
                <a:r>
                  <a:rPr lang="en-US" dirty="0">
                    <a:solidFill>
                      <a:schemeClr val="bg1"/>
                    </a:solidFill>
                  </a:rPr>
                  <a:t>Projects three sinusoidal patterns with </a:t>
                </a:r>
                <a14:m>
                  <m:oMath xmlns:m="http://schemas.openxmlformats.org/officeDocument/2006/math">
                    <m:sSup>
                      <m:sSupPr>
                        <m:ctrlPr>
                          <a:rPr lang="en-US" i="1" smtClean="0">
                            <a:solidFill>
                              <a:schemeClr val="bg1"/>
                            </a:solidFill>
                            <a:latin typeface="Cambria Math" panose="02040503050406030204" pitchFamily="18" charset="0"/>
                          </a:rPr>
                        </m:ctrlPr>
                      </m:sSupPr>
                      <m:e>
                        <m:r>
                          <m:rPr>
                            <m:nor/>
                          </m:rPr>
                          <a:rPr lang="en-US" dirty="0">
                            <a:solidFill>
                              <a:schemeClr val="bg1"/>
                            </a:solidFill>
                          </a:rPr>
                          <m:t>120</m:t>
                        </m:r>
                      </m:e>
                      <m:sup>
                        <m:r>
                          <m:rPr>
                            <m:nor/>
                          </m:rPr>
                          <a:rPr lang="en-US" dirty="0">
                            <a:solidFill>
                              <a:schemeClr val="bg1"/>
                            </a:solidFill>
                          </a:rPr>
                          <m:t>∘</m:t>
                        </m:r>
                      </m:sup>
                    </m:sSup>
                  </m:oMath>
                </a14:m>
                <a:r>
                  <a:rPr lang="en-US" dirty="0">
                    <a:solidFill>
                      <a:schemeClr val="bg1"/>
                    </a:solidFill>
                  </a:rPr>
                  <a:t> phase shifts:</a:t>
                </a:r>
              </a:p>
              <a:p>
                <a:endParaRPr lang="en-US" dirty="0">
                  <a:solidFill>
                    <a:schemeClr val="bg1"/>
                  </a:solidFill>
                </a:endParaRPr>
              </a:p>
              <a:p>
                <a:endParaRPr lang="en-US" dirty="0">
                  <a:solidFill>
                    <a:schemeClr val="bg1"/>
                  </a:solidFill>
                </a:endParaRPr>
              </a:p>
              <a:p>
                <a:endParaRPr lang="en-US" dirty="0">
                  <a:solidFill>
                    <a:schemeClr val="bg1"/>
                  </a:solidFill>
                </a:endParaRPr>
              </a:p>
            </p:txBody>
          </p:sp>
        </mc:Choice>
        <mc:Fallback xmlns="">
          <p:sp>
            <p:nvSpPr>
              <p:cNvPr id="3" name="TextBox 2">
                <a:extLst>
                  <a:ext uri="{FF2B5EF4-FFF2-40B4-BE49-F238E27FC236}">
                    <a16:creationId xmlns:a16="http://schemas.microsoft.com/office/drawing/2014/main" id="{74C3343C-DCD1-4AF9-6161-A8213188E172}"/>
                  </a:ext>
                </a:extLst>
              </p:cNvPr>
              <p:cNvSpPr txBox="1">
                <a:spLocks noRot="1" noChangeAspect="1" noMove="1" noResize="1" noEditPoints="1" noAdjustHandles="1" noChangeArrowheads="1" noChangeShapeType="1" noTextEdit="1"/>
              </p:cNvSpPr>
              <p:nvPr/>
            </p:nvSpPr>
            <p:spPr>
              <a:xfrm>
                <a:off x="798377" y="1099952"/>
                <a:ext cx="7553143" cy="1384995"/>
              </a:xfrm>
              <a:prstGeom prst="rect">
                <a:avLst/>
              </a:prstGeom>
              <a:blipFill>
                <a:blip r:embed="rId3"/>
                <a:stretch>
                  <a:fillRect l="-242" t="-439"/>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C5CBAFA6-B64C-1B3F-EA08-87E0FE795748}"/>
              </a:ext>
            </a:extLst>
          </p:cNvPr>
          <p:cNvPicPr>
            <a:picLocks noChangeAspect="1"/>
          </p:cNvPicPr>
          <p:nvPr/>
        </p:nvPicPr>
        <p:blipFill>
          <a:blip r:embed="rId4"/>
          <a:stretch>
            <a:fillRect/>
          </a:stretch>
        </p:blipFill>
        <p:spPr>
          <a:xfrm>
            <a:off x="901489" y="2061033"/>
            <a:ext cx="3101941" cy="1227445"/>
          </a:xfrm>
          <a:prstGeom prst="rect">
            <a:avLst/>
          </a:prstGeom>
        </p:spPr>
      </p:pic>
      <p:pic>
        <p:nvPicPr>
          <p:cNvPr id="6" name="Picture 5">
            <a:extLst>
              <a:ext uri="{FF2B5EF4-FFF2-40B4-BE49-F238E27FC236}">
                <a16:creationId xmlns:a16="http://schemas.microsoft.com/office/drawing/2014/main" id="{BE6DA7AD-B5BD-87C1-71ED-62D0D75E16FC}"/>
              </a:ext>
            </a:extLst>
          </p:cNvPr>
          <p:cNvPicPr>
            <a:picLocks noChangeAspect="1"/>
          </p:cNvPicPr>
          <p:nvPr/>
        </p:nvPicPr>
        <p:blipFill>
          <a:blip r:embed="rId5"/>
          <a:stretch>
            <a:fillRect/>
          </a:stretch>
        </p:blipFill>
        <p:spPr>
          <a:xfrm>
            <a:off x="901489" y="3534329"/>
            <a:ext cx="2974123" cy="853514"/>
          </a:xfrm>
          <a:prstGeom prst="rect">
            <a:avLst/>
          </a:prstGeom>
        </p:spPr>
      </p:pic>
      <p:pic>
        <p:nvPicPr>
          <p:cNvPr id="8" name="Picture 7">
            <a:extLst>
              <a:ext uri="{FF2B5EF4-FFF2-40B4-BE49-F238E27FC236}">
                <a16:creationId xmlns:a16="http://schemas.microsoft.com/office/drawing/2014/main" id="{4B2B7E05-A037-DDD2-A4AC-96AECA1D397A}"/>
              </a:ext>
            </a:extLst>
          </p:cNvPr>
          <p:cNvPicPr>
            <a:picLocks noChangeAspect="1"/>
          </p:cNvPicPr>
          <p:nvPr/>
        </p:nvPicPr>
        <p:blipFill>
          <a:blip r:embed="rId6"/>
          <a:stretch>
            <a:fillRect/>
          </a:stretch>
        </p:blipFill>
        <p:spPr>
          <a:xfrm>
            <a:off x="4440554" y="2044831"/>
            <a:ext cx="3736793" cy="2599446"/>
          </a:xfrm>
          <a:prstGeom prst="rect">
            <a:avLst/>
          </a:prstGeom>
        </p:spPr>
      </p:pic>
    </p:spTree>
    <p:extLst>
      <p:ext uri="{BB962C8B-B14F-4D97-AF65-F5344CB8AC3E}">
        <p14:creationId xmlns:p14="http://schemas.microsoft.com/office/powerpoint/2010/main" val="679850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43EA5ED4-2104-226F-2CDB-45DCAD66BF70}"/>
              </a:ext>
            </a:extLst>
          </p:cNvPr>
          <p:cNvSpPr/>
          <p:nvPr/>
        </p:nvSpPr>
        <p:spPr>
          <a:xfrm>
            <a:off x="409303" y="668890"/>
            <a:ext cx="8555082" cy="3563476"/>
          </a:xfrm>
          <a:prstGeom prst="rightArrow">
            <a:avLst/>
          </a:prstGeom>
          <a:gradFill>
            <a:gsLst>
              <a:gs pos="0">
                <a:schemeClr val="accent2">
                  <a:tint val="100000"/>
                  <a:shade val="100000"/>
                  <a:satMod val="130000"/>
                  <a:alpha val="19000"/>
                </a:schemeClr>
              </a:gs>
              <a:gs pos="100000">
                <a:schemeClr val="accent2">
                  <a:tint val="50000"/>
                  <a:shade val="100000"/>
                  <a:satMod val="3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Comparison Methodology</a:t>
            </a:r>
          </a:p>
        </p:txBody>
      </p:sp>
      <p:sp>
        <p:nvSpPr>
          <p:cNvPr id="2" name="Rectangle: Rounded Corners 1">
            <a:extLst>
              <a:ext uri="{FF2B5EF4-FFF2-40B4-BE49-F238E27FC236}">
                <a16:creationId xmlns:a16="http://schemas.microsoft.com/office/drawing/2014/main" id="{F81EE755-B981-84E7-71A7-279C8868F8C4}"/>
              </a:ext>
            </a:extLst>
          </p:cNvPr>
          <p:cNvSpPr/>
          <p:nvPr/>
        </p:nvSpPr>
        <p:spPr>
          <a:xfrm>
            <a:off x="566875" y="1865852"/>
            <a:ext cx="1759131" cy="116955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Generate an Ideal sinusoidal</a:t>
            </a:r>
            <a:endParaRPr lang="en-SG" sz="1200" dirty="0"/>
          </a:p>
        </p:txBody>
      </p:sp>
      <p:sp>
        <p:nvSpPr>
          <p:cNvPr id="4" name="Rectangle: Rounded Corners 3">
            <a:extLst>
              <a:ext uri="{FF2B5EF4-FFF2-40B4-BE49-F238E27FC236}">
                <a16:creationId xmlns:a16="http://schemas.microsoft.com/office/drawing/2014/main" id="{4E5817A2-1DFD-4FB0-DDC3-370B728219A2}"/>
              </a:ext>
            </a:extLst>
          </p:cNvPr>
          <p:cNvSpPr/>
          <p:nvPr/>
        </p:nvSpPr>
        <p:spPr>
          <a:xfrm>
            <a:off x="2483578" y="1858081"/>
            <a:ext cx="1759131" cy="11695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Three phase shifting</a:t>
            </a:r>
            <a:endParaRPr lang="en-SG" sz="1200" dirty="0"/>
          </a:p>
        </p:txBody>
      </p:sp>
      <p:sp>
        <p:nvSpPr>
          <p:cNvPr id="5" name="Rectangle: Rounded Corners 4">
            <a:extLst>
              <a:ext uri="{FF2B5EF4-FFF2-40B4-BE49-F238E27FC236}">
                <a16:creationId xmlns:a16="http://schemas.microsoft.com/office/drawing/2014/main" id="{B121863F-26AD-F199-077B-7CC77FF7CF06}"/>
              </a:ext>
            </a:extLst>
          </p:cNvPr>
          <p:cNvSpPr/>
          <p:nvPr/>
        </p:nvSpPr>
        <p:spPr>
          <a:xfrm>
            <a:off x="4400281" y="1858081"/>
            <a:ext cx="1759131" cy="11773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Generate different dithered versions </a:t>
            </a:r>
            <a:endParaRPr lang="en-SG" sz="1200" dirty="0"/>
          </a:p>
        </p:txBody>
      </p:sp>
      <p:sp>
        <p:nvSpPr>
          <p:cNvPr id="6" name="Rectangle: Rounded Corners 5">
            <a:extLst>
              <a:ext uri="{FF2B5EF4-FFF2-40B4-BE49-F238E27FC236}">
                <a16:creationId xmlns:a16="http://schemas.microsoft.com/office/drawing/2014/main" id="{0761F0B9-BCAF-5865-43F1-EDA674897AE7}"/>
              </a:ext>
            </a:extLst>
          </p:cNvPr>
          <p:cNvSpPr/>
          <p:nvPr/>
        </p:nvSpPr>
        <p:spPr>
          <a:xfrm>
            <a:off x="6344749" y="1843547"/>
            <a:ext cx="1759131" cy="12141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Project the patterns and compare the result</a:t>
            </a:r>
            <a:endParaRPr lang="en-SG" sz="1200" dirty="0"/>
          </a:p>
        </p:txBody>
      </p:sp>
    </p:spTree>
    <p:extLst>
      <p:ext uri="{BB962C8B-B14F-4D97-AF65-F5344CB8AC3E}">
        <p14:creationId xmlns:p14="http://schemas.microsoft.com/office/powerpoint/2010/main" val="3817142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I</a:t>
            </a:r>
            <a:r>
              <a:rPr lang="en-SG" sz="2000" dirty="0"/>
              <a:t>deal Sinusoidal vs Dithered pattern</a:t>
            </a:r>
            <a:endParaRPr lang="en-SG" dirty="0"/>
          </a:p>
        </p:txBody>
      </p:sp>
      <p:pic>
        <p:nvPicPr>
          <p:cNvPr id="4" name="Picture 3">
            <a:extLst>
              <a:ext uri="{FF2B5EF4-FFF2-40B4-BE49-F238E27FC236}">
                <a16:creationId xmlns:a16="http://schemas.microsoft.com/office/drawing/2014/main" id="{55DA59D6-D85B-EF88-2EBB-35AACA299B83}"/>
              </a:ext>
            </a:extLst>
          </p:cNvPr>
          <p:cNvPicPr>
            <a:picLocks noChangeAspect="1"/>
          </p:cNvPicPr>
          <p:nvPr/>
        </p:nvPicPr>
        <p:blipFill>
          <a:blip r:embed="rId2"/>
          <a:stretch>
            <a:fillRect/>
          </a:stretch>
        </p:blipFill>
        <p:spPr>
          <a:xfrm>
            <a:off x="1614034" y="661852"/>
            <a:ext cx="5915932" cy="4153989"/>
          </a:xfrm>
          <a:prstGeom prst="rect">
            <a:avLst/>
          </a:prstGeom>
        </p:spPr>
      </p:pic>
      <p:sp>
        <p:nvSpPr>
          <p:cNvPr id="5" name="Rectangle: Rounded Corners 4">
            <a:extLst>
              <a:ext uri="{FF2B5EF4-FFF2-40B4-BE49-F238E27FC236}">
                <a16:creationId xmlns:a16="http://schemas.microsoft.com/office/drawing/2014/main" id="{9C93D395-337B-85FC-B0CF-BD2B03DF70DF}"/>
              </a:ext>
            </a:extLst>
          </p:cNvPr>
          <p:cNvSpPr/>
          <p:nvPr/>
        </p:nvSpPr>
        <p:spPr>
          <a:xfrm>
            <a:off x="2116183" y="249772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Ideal</a:t>
            </a:r>
            <a:endParaRPr lang="en-SG" dirty="0">
              <a:solidFill>
                <a:schemeClr val="tx1"/>
              </a:solidFill>
            </a:endParaRPr>
          </a:p>
        </p:txBody>
      </p:sp>
      <p:sp>
        <p:nvSpPr>
          <p:cNvPr id="6" name="Rectangle: Rounded Corners 5">
            <a:extLst>
              <a:ext uri="{FF2B5EF4-FFF2-40B4-BE49-F238E27FC236}">
                <a16:creationId xmlns:a16="http://schemas.microsoft.com/office/drawing/2014/main" id="{93DE576E-A7CB-BFA6-0D74-D2840BDB307A}"/>
              </a:ext>
            </a:extLst>
          </p:cNvPr>
          <p:cNvSpPr/>
          <p:nvPr/>
        </p:nvSpPr>
        <p:spPr>
          <a:xfrm>
            <a:off x="5072743" y="249772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Bayer ordered</a:t>
            </a:r>
            <a:endParaRPr lang="en-SG" dirty="0">
              <a:solidFill>
                <a:schemeClr val="tx1"/>
              </a:solidFill>
            </a:endParaRPr>
          </a:p>
        </p:txBody>
      </p:sp>
      <p:sp>
        <p:nvSpPr>
          <p:cNvPr id="7" name="Rectangle: Rounded Corners 6">
            <a:extLst>
              <a:ext uri="{FF2B5EF4-FFF2-40B4-BE49-F238E27FC236}">
                <a16:creationId xmlns:a16="http://schemas.microsoft.com/office/drawing/2014/main" id="{AE688616-9436-C0D5-D9E5-81BEC5136214}"/>
              </a:ext>
            </a:extLst>
          </p:cNvPr>
          <p:cNvSpPr/>
          <p:nvPr/>
        </p:nvSpPr>
        <p:spPr>
          <a:xfrm>
            <a:off x="2177143" y="458070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Error Diffusion</a:t>
            </a:r>
            <a:endParaRPr lang="en-SG" dirty="0">
              <a:solidFill>
                <a:schemeClr val="tx1"/>
              </a:solidFill>
            </a:endParaRPr>
          </a:p>
        </p:txBody>
      </p:sp>
      <p:sp>
        <p:nvSpPr>
          <p:cNvPr id="8" name="Rectangle: Rounded Corners 7">
            <a:extLst>
              <a:ext uri="{FF2B5EF4-FFF2-40B4-BE49-F238E27FC236}">
                <a16:creationId xmlns:a16="http://schemas.microsoft.com/office/drawing/2014/main" id="{2C834631-8C34-A303-91EB-84F36D14BB86}"/>
              </a:ext>
            </a:extLst>
          </p:cNvPr>
          <p:cNvSpPr/>
          <p:nvPr/>
        </p:nvSpPr>
        <p:spPr>
          <a:xfrm>
            <a:off x="5072743" y="4572000"/>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Optimized Phase</a:t>
            </a:r>
            <a:endParaRPr lang="en-SG" dirty="0">
              <a:solidFill>
                <a:schemeClr val="tx1"/>
              </a:solidFill>
            </a:endParaRPr>
          </a:p>
        </p:txBody>
      </p:sp>
    </p:spTree>
    <p:extLst>
      <p:ext uri="{BB962C8B-B14F-4D97-AF65-F5344CB8AC3E}">
        <p14:creationId xmlns:p14="http://schemas.microsoft.com/office/powerpoint/2010/main" val="330138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SG" sz="3200" dirty="0"/>
              <a:t>Developing software for projector</a:t>
            </a:r>
            <a:endParaRPr sz="3200"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40322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Developing software for projector</a:t>
            </a:r>
            <a:endParaRPr lang="en-SG" dirty="0"/>
          </a:p>
        </p:txBody>
      </p:sp>
      <p:grpSp>
        <p:nvGrpSpPr>
          <p:cNvPr id="3" name="Group 2">
            <a:extLst>
              <a:ext uri="{FF2B5EF4-FFF2-40B4-BE49-F238E27FC236}">
                <a16:creationId xmlns:a16="http://schemas.microsoft.com/office/drawing/2014/main" id="{172F861A-8327-6B20-30AE-CDC6E202C4E8}"/>
              </a:ext>
            </a:extLst>
          </p:cNvPr>
          <p:cNvGrpSpPr/>
          <p:nvPr/>
        </p:nvGrpSpPr>
        <p:grpSpPr>
          <a:xfrm>
            <a:off x="3521560" y="996311"/>
            <a:ext cx="1468582" cy="923860"/>
            <a:chOff x="2729345" y="1425743"/>
            <a:chExt cx="1468582" cy="923860"/>
          </a:xfrm>
        </p:grpSpPr>
        <p:pic>
          <p:nvPicPr>
            <p:cNvPr id="7" name="Picture 6">
              <a:extLst>
                <a:ext uri="{FF2B5EF4-FFF2-40B4-BE49-F238E27FC236}">
                  <a16:creationId xmlns:a16="http://schemas.microsoft.com/office/drawing/2014/main" id="{B6164B81-2A92-8AA8-9E73-0A7CD6CDB9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50" b="93785" l="9048" r="94762">
                          <a14:foregroundMark x1="90000" y1="58192" x2="90000" y2="58192"/>
                          <a14:foregroundMark x1="90952" y1="68362" x2="90952" y2="68362"/>
                          <a14:foregroundMark x1="96190" y1="67232" x2="96190" y2="67232"/>
                          <a14:foregroundMark x1="52857" y1="94915" x2="52857" y2="94915"/>
                          <a14:foregroundMark x1="25714" y1="62712" x2="25714" y2="62712"/>
                          <a14:foregroundMark x1="28095" y1="58192" x2="28095" y2="58192"/>
                          <a14:foregroundMark x1="9048" y1="25424" x2="9048" y2="25424"/>
                          <a14:foregroundMark x1="63810" y1="5650" x2="63810" y2="5650"/>
                        </a14:backgroundRemoval>
                      </a14:imgEffect>
                    </a14:imgLayer>
                  </a14:imgProps>
                </a:ext>
              </a:extLst>
            </a:blip>
            <a:stretch>
              <a:fillRect/>
            </a:stretch>
          </p:blipFill>
          <p:spPr>
            <a:xfrm>
              <a:off x="2982120" y="1425743"/>
              <a:ext cx="848661" cy="715300"/>
            </a:xfrm>
            <a:prstGeom prst="rect">
              <a:avLst/>
            </a:prstGeom>
          </p:spPr>
        </p:pic>
        <p:sp>
          <p:nvSpPr>
            <p:cNvPr id="8" name="TextBox 7">
              <a:extLst>
                <a:ext uri="{FF2B5EF4-FFF2-40B4-BE49-F238E27FC236}">
                  <a16:creationId xmlns:a16="http://schemas.microsoft.com/office/drawing/2014/main" id="{A82DE369-9B45-C8DB-A9D3-E098CD3E8E8B}"/>
                </a:ext>
              </a:extLst>
            </p:cNvPr>
            <p:cNvSpPr txBox="1"/>
            <p:nvPr/>
          </p:nvSpPr>
          <p:spPr>
            <a:xfrm>
              <a:off x="2729345" y="2134159"/>
              <a:ext cx="1468582" cy="215444"/>
            </a:xfrm>
            <a:prstGeom prst="rect">
              <a:avLst/>
            </a:prstGeom>
            <a:noFill/>
          </p:spPr>
          <p:txBody>
            <a:bodyPr wrap="square" rtlCol="0">
              <a:spAutoFit/>
            </a:bodyPr>
            <a:lstStyle/>
            <a:p>
              <a:r>
                <a:rPr lang="en-US" sz="800" dirty="0">
                  <a:solidFill>
                    <a:schemeClr val="bg1"/>
                  </a:solidFill>
                </a:rPr>
                <a:t>DLP® LightCrafter™ 6500 </a:t>
              </a:r>
            </a:p>
          </p:txBody>
        </p:sp>
      </p:grpSp>
      <p:pic>
        <p:nvPicPr>
          <p:cNvPr id="10" name="Picture 9">
            <a:extLst>
              <a:ext uri="{FF2B5EF4-FFF2-40B4-BE49-F238E27FC236}">
                <a16:creationId xmlns:a16="http://schemas.microsoft.com/office/drawing/2014/main" id="{E9EF0190-1A1A-EF55-FF9C-42E9462F6675}"/>
              </a:ext>
            </a:extLst>
          </p:cNvPr>
          <p:cNvPicPr>
            <a:picLocks noChangeAspect="1"/>
          </p:cNvPicPr>
          <p:nvPr/>
        </p:nvPicPr>
        <p:blipFill>
          <a:blip r:embed="rId5"/>
          <a:stretch>
            <a:fillRect/>
          </a:stretch>
        </p:blipFill>
        <p:spPr>
          <a:xfrm>
            <a:off x="1292036" y="1118012"/>
            <a:ext cx="877515" cy="694437"/>
          </a:xfrm>
          <a:prstGeom prst="rect">
            <a:avLst/>
          </a:prstGeom>
        </p:spPr>
      </p:pic>
      <p:sp>
        <p:nvSpPr>
          <p:cNvPr id="12" name="Arrow: Right 11">
            <a:extLst>
              <a:ext uri="{FF2B5EF4-FFF2-40B4-BE49-F238E27FC236}">
                <a16:creationId xmlns:a16="http://schemas.microsoft.com/office/drawing/2014/main" id="{A8F3CEEA-0F2C-D887-3331-284E42E0BB83}"/>
              </a:ext>
            </a:extLst>
          </p:cNvPr>
          <p:cNvSpPr/>
          <p:nvPr/>
        </p:nvSpPr>
        <p:spPr>
          <a:xfrm>
            <a:off x="2290878" y="1160682"/>
            <a:ext cx="1362129"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sp>
        <p:nvSpPr>
          <p:cNvPr id="15" name="Arrow: Right 14">
            <a:extLst>
              <a:ext uri="{FF2B5EF4-FFF2-40B4-BE49-F238E27FC236}">
                <a16:creationId xmlns:a16="http://schemas.microsoft.com/office/drawing/2014/main" id="{8D4AD190-D60F-2962-CEFC-2FAB167FAE30}"/>
              </a:ext>
            </a:extLst>
          </p:cNvPr>
          <p:cNvSpPr/>
          <p:nvPr/>
        </p:nvSpPr>
        <p:spPr>
          <a:xfrm>
            <a:off x="2971942" y="2938454"/>
            <a:ext cx="915775"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grpSp>
        <p:nvGrpSpPr>
          <p:cNvPr id="19" name="Group 18">
            <a:extLst>
              <a:ext uri="{FF2B5EF4-FFF2-40B4-BE49-F238E27FC236}">
                <a16:creationId xmlns:a16="http://schemas.microsoft.com/office/drawing/2014/main" id="{86EB60EF-90E4-8484-381B-1698CD8EDFC3}"/>
              </a:ext>
            </a:extLst>
          </p:cNvPr>
          <p:cNvGrpSpPr/>
          <p:nvPr/>
        </p:nvGrpSpPr>
        <p:grpSpPr>
          <a:xfrm>
            <a:off x="2654568" y="3381661"/>
            <a:ext cx="1233150" cy="949668"/>
            <a:chOff x="2958051" y="3057896"/>
            <a:chExt cx="1405116" cy="949668"/>
          </a:xfrm>
        </p:grpSpPr>
        <p:sp>
          <p:nvSpPr>
            <p:cNvPr id="16" name="Google Shape;12563;p139">
              <a:extLst>
                <a:ext uri="{FF2B5EF4-FFF2-40B4-BE49-F238E27FC236}">
                  <a16:creationId xmlns:a16="http://schemas.microsoft.com/office/drawing/2014/main" id="{9BD5D324-4BD8-E57E-FE9F-C5C45E7C7A9A}"/>
                </a:ext>
              </a:extLst>
            </p:cNvPr>
            <p:cNvSpPr/>
            <p:nvPr/>
          </p:nvSpPr>
          <p:spPr>
            <a:xfrm>
              <a:off x="3500710" y="3057896"/>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a:effectLst>
              <a:glow rad="228600">
                <a:schemeClr val="accent3">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Rounded Corners 17">
              <a:extLst>
                <a:ext uri="{FF2B5EF4-FFF2-40B4-BE49-F238E27FC236}">
                  <a16:creationId xmlns:a16="http://schemas.microsoft.com/office/drawing/2014/main" id="{1D17343D-5F37-44AD-0C6C-50D4AE1781E0}"/>
                </a:ext>
              </a:extLst>
            </p:cNvPr>
            <p:cNvSpPr/>
            <p:nvPr/>
          </p:nvSpPr>
          <p:spPr>
            <a:xfrm>
              <a:off x="2958051" y="3479234"/>
              <a:ext cx="1405116" cy="52833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a:t>Encoded Running Length Algorithm (ERLE)</a:t>
              </a:r>
              <a:endParaRPr lang="en-SG" sz="1000" dirty="0"/>
            </a:p>
          </p:txBody>
        </p:sp>
      </p:grpSp>
      <p:grpSp>
        <p:nvGrpSpPr>
          <p:cNvPr id="43" name="Group 42">
            <a:extLst>
              <a:ext uri="{FF2B5EF4-FFF2-40B4-BE49-F238E27FC236}">
                <a16:creationId xmlns:a16="http://schemas.microsoft.com/office/drawing/2014/main" id="{640C94CC-DE44-6F51-8FA5-92E7822079B2}"/>
              </a:ext>
            </a:extLst>
          </p:cNvPr>
          <p:cNvGrpSpPr/>
          <p:nvPr/>
        </p:nvGrpSpPr>
        <p:grpSpPr>
          <a:xfrm>
            <a:off x="3900542" y="2723715"/>
            <a:ext cx="728883" cy="694437"/>
            <a:chOff x="3260786" y="2782946"/>
            <a:chExt cx="751155" cy="721831"/>
          </a:xfrm>
        </p:grpSpPr>
        <p:grpSp>
          <p:nvGrpSpPr>
            <p:cNvPr id="22" name="Google Shape;12042;p137">
              <a:extLst>
                <a:ext uri="{FF2B5EF4-FFF2-40B4-BE49-F238E27FC236}">
                  <a16:creationId xmlns:a16="http://schemas.microsoft.com/office/drawing/2014/main" id="{117F2681-C0BD-1A25-2E19-EFF8A749D208}"/>
                </a:ext>
              </a:extLst>
            </p:cNvPr>
            <p:cNvGrpSpPr/>
            <p:nvPr/>
          </p:nvGrpSpPr>
          <p:grpSpPr>
            <a:xfrm>
              <a:off x="3260786" y="2782946"/>
              <a:ext cx="446355" cy="417031"/>
              <a:chOff x="2081650" y="2050750"/>
              <a:chExt cx="483125" cy="424625"/>
            </a:xfrm>
            <a:effectLst>
              <a:glow rad="228600">
                <a:schemeClr val="accent3">
                  <a:satMod val="175000"/>
                  <a:alpha val="40000"/>
                </a:schemeClr>
              </a:glow>
            </a:effectLst>
          </p:grpSpPr>
          <p:sp>
            <p:nvSpPr>
              <p:cNvPr id="23" name="Google Shape;12043;p137">
                <a:extLst>
                  <a:ext uri="{FF2B5EF4-FFF2-40B4-BE49-F238E27FC236}">
                    <a16:creationId xmlns:a16="http://schemas.microsoft.com/office/drawing/2014/main" id="{55BE3240-60FC-C56B-5C45-30598691A5D8}"/>
                  </a:ext>
                </a:extLst>
              </p:cNvPr>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12044;p137">
                <a:extLst>
                  <a:ext uri="{FF2B5EF4-FFF2-40B4-BE49-F238E27FC236}">
                    <a16:creationId xmlns:a16="http://schemas.microsoft.com/office/drawing/2014/main" id="{2B5BC57F-1458-CDD3-FD6B-4E858D687751}"/>
                  </a:ext>
                </a:extLst>
              </p:cNvPr>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2045;p137">
                <a:extLst>
                  <a:ext uri="{FF2B5EF4-FFF2-40B4-BE49-F238E27FC236}">
                    <a16:creationId xmlns:a16="http://schemas.microsoft.com/office/drawing/2014/main" id="{F1AC5A06-15C1-38C0-ED39-FA0C529EB5A4}"/>
                  </a:ext>
                </a:extLst>
              </p:cNvPr>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2046;p137">
                <a:extLst>
                  <a:ext uri="{FF2B5EF4-FFF2-40B4-BE49-F238E27FC236}">
                    <a16:creationId xmlns:a16="http://schemas.microsoft.com/office/drawing/2014/main" id="{1B89BC0B-7B40-619E-F123-EE9D9F65C237}"/>
                  </a:ext>
                </a:extLst>
              </p:cNvPr>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2047;p137">
                <a:extLst>
                  <a:ext uri="{FF2B5EF4-FFF2-40B4-BE49-F238E27FC236}">
                    <a16:creationId xmlns:a16="http://schemas.microsoft.com/office/drawing/2014/main" id="{DEAF909D-CA8A-A93D-E136-9A6C2D6F0706}"/>
                  </a:ext>
                </a:extLst>
              </p:cNvPr>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2048;p137">
                <a:extLst>
                  <a:ext uri="{FF2B5EF4-FFF2-40B4-BE49-F238E27FC236}">
                    <a16:creationId xmlns:a16="http://schemas.microsoft.com/office/drawing/2014/main" id="{389E7BCE-C09A-9CC0-A4CA-4D7F563277E1}"/>
                  </a:ext>
                </a:extLst>
              </p:cNvPr>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12042;p137">
              <a:extLst>
                <a:ext uri="{FF2B5EF4-FFF2-40B4-BE49-F238E27FC236}">
                  <a16:creationId xmlns:a16="http://schemas.microsoft.com/office/drawing/2014/main" id="{4995FB02-FF56-B349-9F45-4AFBDC284381}"/>
                </a:ext>
              </a:extLst>
            </p:cNvPr>
            <p:cNvGrpSpPr/>
            <p:nvPr/>
          </p:nvGrpSpPr>
          <p:grpSpPr>
            <a:xfrm>
              <a:off x="3413186" y="2935346"/>
              <a:ext cx="446355" cy="417031"/>
              <a:chOff x="2081650" y="2050750"/>
              <a:chExt cx="483125" cy="424625"/>
            </a:xfrm>
            <a:effectLst>
              <a:glow rad="228600">
                <a:schemeClr val="accent3">
                  <a:satMod val="175000"/>
                  <a:alpha val="40000"/>
                </a:schemeClr>
              </a:glow>
            </a:effectLst>
          </p:grpSpPr>
          <p:sp>
            <p:nvSpPr>
              <p:cNvPr id="30" name="Google Shape;12043;p137">
                <a:extLst>
                  <a:ext uri="{FF2B5EF4-FFF2-40B4-BE49-F238E27FC236}">
                    <a16:creationId xmlns:a16="http://schemas.microsoft.com/office/drawing/2014/main" id="{115D9E08-9409-D221-E03A-F8F8CC5149D0}"/>
                  </a:ext>
                </a:extLst>
              </p:cNvPr>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2044;p137">
                <a:extLst>
                  <a:ext uri="{FF2B5EF4-FFF2-40B4-BE49-F238E27FC236}">
                    <a16:creationId xmlns:a16="http://schemas.microsoft.com/office/drawing/2014/main" id="{2C73BEB1-C3B5-02AE-C003-0D89BD37E8FC}"/>
                  </a:ext>
                </a:extLst>
              </p:cNvPr>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2045;p137">
                <a:extLst>
                  <a:ext uri="{FF2B5EF4-FFF2-40B4-BE49-F238E27FC236}">
                    <a16:creationId xmlns:a16="http://schemas.microsoft.com/office/drawing/2014/main" id="{131B0E64-5A0B-D333-45D2-59A5A1DA1E54}"/>
                  </a:ext>
                </a:extLst>
              </p:cNvPr>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12046;p137">
                <a:extLst>
                  <a:ext uri="{FF2B5EF4-FFF2-40B4-BE49-F238E27FC236}">
                    <a16:creationId xmlns:a16="http://schemas.microsoft.com/office/drawing/2014/main" id="{DA625502-188A-3C13-B152-8D15A3844057}"/>
                  </a:ext>
                </a:extLst>
              </p:cNvPr>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12047;p137">
                <a:extLst>
                  <a:ext uri="{FF2B5EF4-FFF2-40B4-BE49-F238E27FC236}">
                    <a16:creationId xmlns:a16="http://schemas.microsoft.com/office/drawing/2014/main" id="{92FC7D88-73E9-F3A9-8A43-E66B5368AD5D}"/>
                  </a:ext>
                </a:extLst>
              </p:cNvPr>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12048;p137">
                <a:extLst>
                  <a:ext uri="{FF2B5EF4-FFF2-40B4-BE49-F238E27FC236}">
                    <a16:creationId xmlns:a16="http://schemas.microsoft.com/office/drawing/2014/main" id="{B5016328-4BE2-502E-AEB6-22BA31A7302A}"/>
                  </a:ext>
                </a:extLst>
              </p:cNvPr>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 name="Google Shape;12042;p137">
              <a:extLst>
                <a:ext uri="{FF2B5EF4-FFF2-40B4-BE49-F238E27FC236}">
                  <a16:creationId xmlns:a16="http://schemas.microsoft.com/office/drawing/2014/main" id="{9BCE9C3F-0BC4-26B2-C4E6-3635D7A66236}"/>
                </a:ext>
              </a:extLst>
            </p:cNvPr>
            <p:cNvGrpSpPr/>
            <p:nvPr/>
          </p:nvGrpSpPr>
          <p:grpSpPr>
            <a:xfrm>
              <a:off x="3565586" y="3087746"/>
              <a:ext cx="446355" cy="417031"/>
              <a:chOff x="2081650" y="2050750"/>
              <a:chExt cx="483125" cy="424625"/>
            </a:xfrm>
            <a:effectLst>
              <a:glow rad="228600">
                <a:schemeClr val="accent3">
                  <a:satMod val="175000"/>
                  <a:alpha val="40000"/>
                </a:schemeClr>
              </a:glow>
            </a:effectLst>
          </p:grpSpPr>
          <p:sp>
            <p:nvSpPr>
              <p:cNvPr id="37" name="Google Shape;12043;p137">
                <a:extLst>
                  <a:ext uri="{FF2B5EF4-FFF2-40B4-BE49-F238E27FC236}">
                    <a16:creationId xmlns:a16="http://schemas.microsoft.com/office/drawing/2014/main" id="{A4CBC662-60DA-1B06-3A54-788DB2CD8126}"/>
                  </a:ext>
                </a:extLst>
              </p:cNvPr>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12044;p137">
                <a:extLst>
                  <a:ext uri="{FF2B5EF4-FFF2-40B4-BE49-F238E27FC236}">
                    <a16:creationId xmlns:a16="http://schemas.microsoft.com/office/drawing/2014/main" id="{6FB04429-706C-AA07-EBFC-7D66A4F1960F}"/>
                  </a:ext>
                </a:extLst>
              </p:cNvPr>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12045;p137">
                <a:extLst>
                  <a:ext uri="{FF2B5EF4-FFF2-40B4-BE49-F238E27FC236}">
                    <a16:creationId xmlns:a16="http://schemas.microsoft.com/office/drawing/2014/main" id="{C379E2D6-D8F8-9DC8-194F-4A68E4A94402}"/>
                  </a:ext>
                </a:extLst>
              </p:cNvPr>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12046;p137">
                <a:extLst>
                  <a:ext uri="{FF2B5EF4-FFF2-40B4-BE49-F238E27FC236}">
                    <a16:creationId xmlns:a16="http://schemas.microsoft.com/office/drawing/2014/main" id="{ABC34D75-BBD0-067F-298D-80F5FBE5DBBC}"/>
                  </a:ext>
                </a:extLst>
              </p:cNvPr>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12047;p137">
                <a:extLst>
                  <a:ext uri="{FF2B5EF4-FFF2-40B4-BE49-F238E27FC236}">
                    <a16:creationId xmlns:a16="http://schemas.microsoft.com/office/drawing/2014/main" id="{0735C7FA-D81B-7032-8AB9-31ACA98C7D29}"/>
                  </a:ext>
                </a:extLst>
              </p:cNvPr>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12048;p137">
                <a:extLst>
                  <a:ext uri="{FF2B5EF4-FFF2-40B4-BE49-F238E27FC236}">
                    <a16:creationId xmlns:a16="http://schemas.microsoft.com/office/drawing/2014/main" id="{F2FC2A84-E43C-9DF0-5E3C-30940790D4E2}"/>
                  </a:ext>
                </a:extLst>
              </p:cNvPr>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44" name="Arrow: Right 43">
            <a:extLst>
              <a:ext uri="{FF2B5EF4-FFF2-40B4-BE49-F238E27FC236}">
                <a16:creationId xmlns:a16="http://schemas.microsoft.com/office/drawing/2014/main" id="{1987D366-ADA9-2B78-7892-4F2439095DD9}"/>
              </a:ext>
            </a:extLst>
          </p:cNvPr>
          <p:cNvSpPr/>
          <p:nvPr/>
        </p:nvSpPr>
        <p:spPr>
          <a:xfrm>
            <a:off x="4754948" y="2905980"/>
            <a:ext cx="915775"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sp>
        <p:nvSpPr>
          <p:cNvPr id="45" name="Google Shape;12043;p137">
            <a:extLst>
              <a:ext uri="{FF2B5EF4-FFF2-40B4-BE49-F238E27FC236}">
                <a16:creationId xmlns:a16="http://schemas.microsoft.com/office/drawing/2014/main" id="{9AEA86A3-4363-5D22-7C19-BF2F18560EE4}"/>
              </a:ext>
            </a:extLst>
          </p:cNvPr>
          <p:cNvSpPr/>
          <p:nvPr/>
        </p:nvSpPr>
        <p:spPr>
          <a:xfrm>
            <a:off x="5727568" y="2924317"/>
            <a:ext cx="433120" cy="401204"/>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a:effectLst>
            <a:glow rad="228600">
              <a:schemeClr val="accent3">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Arrow: Right 48">
            <a:extLst>
              <a:ext uri="{FF2B5EF4-FFF2-40B4-BE49-F238E27FC236}">
                <a16:creationId xmlns:a16="http://schemas.microsoft.com/office/drawing/2014/main" id="{B8E44258-610E-6D4A-5BF4-2F19AC3EEE34}"/>
              </a:ext>
            </a:extLst>
          </p:cNvPr>
          <p:cNvSpPr/>
          <p:nvPr/>
        </p:nvSpPr>
        <p:spPr>
          <a:xfrm rot="13544492">
            <a:off x="4803154" y="1950376"/>
            <a:ext cx="1108853"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pic>
        <p:nvPicPr>
          <p:cNvPr id="52" name="Picture 51">
            <a:extLst>
              <a:ext uri="{FF2B5EF4-FFF2-40B4-BE49-F238E27FC236}">
                <a16:creationId xmlns:a16="http://schemas.microsoft.com/office/drawing/2014/main" id="{8A6E0CED-24A8-E725-CA1A-8E3425CC4638}"/>
              </a:ext>
            </a:extLst>
          </p:cNvPr>
          <p:cNvPicPr>
            <a:picLocks noChangeAspect="1"/>
          </p:cNvPicPr>
          <p:nvPr/>
        </p:nvPicPr>
        <p:blipFill>
          <a:blip r:embed="rId6"/>
          <a:stretch>
            <a:fillRect/>
          </a:stretch>
        </p:blipFill>
        <p:spPr>
          <a:xfrm>
            <a:off x="4011954" y="2501758"/>
            <a:ext cx="4762913" cy="2080440"/>
          </a:xfrm>
          <a:prstGeom prst="rect">
            <a:avLst/>
          </a:prstGeom>
        </p:spPr>
      </p:pic>
      <p:grpSp>
        <p:nvGrpSpPr>
          <p:cNvPr id="55" name="Group 54">
            <a:extLst>
              <a:ext uri="{FF2B5EF4-FFF2-40B4-BE49-F238E27FC236}">
                <a16:creationId xmlns:a16="http://schemas.microsoft.com/office/drawing/2014/main" id="{2254A82A-5F73-F8C9-85F5-ED9B2BAB3059}"/>
              </a:ext>
            </a:extLst>
          </p:cNvPr>
          <p:cNvGrpSpPr/>
          <p:nvPr/>
        </p:nvGrpSpPr>
        <p:grpSpPr>
          <a:xfrm>
            <a:off x="1873729" y="2751736"/>
            <a:ext cx="1012335" cy="746366"/>
            <a:chOff x="2004645" y="2797191"/>
            <a:chExt cx="1012335" cy="746366"/>
          </a:xfrm>
        </p:grpSpPr>
        <p:pic>
          <p:nvPicPr>
            <p:cNvPr id="54" name="Picture 53">
              <a:extLst>
                <a:ext uri="{FF2B5EF4-FFF2-40B4-BE49-F238E27FC236}">
                  <a16:creationId xmlns:a16="http://schemas.microsoft.com/office/drawing/2014/main" id="{C11C54CB-7A4C-8E9D-CDC5-F02DE7DA7EBD}"/>
                </a:ext>
              </a:extLst>
            </p:cNvPr>
            <p:cNvPicPr>
              <a:picLocks noChangeAspect="1"/>
            </p:cNvPicPr>
            <p:nvPr/>
          </p:nvPicPr>
          <p:blipFill>
            <a:blip r:embed="rId7"/>
            <a:srcRect t="4560"/>
            <a:stretch/>
          </p:blipFill>
          <p:spPr>
            <a:xfrm>
              <a:off x="2004645" y="2797191"/>
              <a:ext cx="728883" cy="528330"/>
            </a:xfrm>
            <a:prstGeom prst="rect">
              <a:avLst/>
            </a:prstGeom>
          </p:spPr>
        </p:pic>
        <p:pic>
          <p:nvPicPr>
            <p:cNvPr id="14" name="Picture 13">
              <a:extLst>
                <a:ext uri="{FF2B5EF4-FFF2-40B4-BE49-F238E27FC236}">
                  <a16:creationId xmlns:a16="http://schemas.microsoft.com/office/drawing/2014/main" id="{8CF06E01-060E-7890-0E41-57B9CC853FDC}"/>
                </a:ext>
              </a:extLst>
            </p:cNvPr>
            <p:cNvPicPr>
              <a:picLocks noChangeAspect="1"/>
            </p:cNvPicPr>
            <p:nvPr/>
          </p:nvPicPr>
          <p:blipFill>
            <a:blip r:embed="rId7"/>
            <a:srcRect t="4560"/>
            <a:stretch/>
          </p:blipFill>
          <p:spPr>
            <a:xfrm>
              <a:off x="2161545" y="2889822"/>
              <a:ext cx="728883" cy="528330"/>
            </a:xfrm>
            <a:prstGeom prst="rect">
              <a:avLst/>
            </a:prstGeom>
          </p:spPr>
        </p:pic>
        <p:pic>
          <p:nvPicPr>
            <p:cNvPr id="53" name="Picture 52">
              <a:extLst>
                <a:ext uri="{FF2B5EF4-FFF2-40B4-BE49-F238E27FC236}">
                  <a16:creationId xmlns:a16="http://schemas.microsoft.com/office/drawing/2014/main" id="{93F93875-7B07-0DA7-0048-E93F61E02865}"/>
                </a:ext>
              </a:extLst>
            </p:cNvPr>
            <p:cNvPicPr>
              <a:picLocks noChangeAspect="1"/>
            </p:cNvPicPr>
            <p:nvPr/>
          </p:nvPicPr>
          <p:blipFill>
            <a:blip r:embed="rId7"/>
            <a:srcRect t="4560"/>
            <a:stretch/>
          </p:blipFill>
          <p:spPr>
            <a:xfrm>
              <a:off x="2288097" y="3015227"/>
              <a:ext cx="728883" cy="528330"/>
            </a:xfrm>
            <a:prstGeom prst="rect">
              <a:avLst/>
            </a:prstGeom>
          </p:spPr>
        </p:pic>
      </p:grpSp>
    </p:spTree>
    <p:extLst>
      <p:ext uri="{BB962C8B-B14F-4D97-AF65-F5344CB8AC3E}">
        <p14:creationId xmlns:p14="http://schemas.microsoft.com/office/powerpoint/2010/main" val="176889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 presetClass="exit" presetSubtype="0" fill="hold"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4" grpId="0" animBg="1"/>
      <p:bldP spid="45" grpId="0" animBg="1"/>
      <p:bldP spid="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Developing software for projector</a:t>
            </a:r>
            <a:endParaRPr lang="en-SG" dirty="0"/>
          </a:p>
        </p:txBody>
      </p:sp>
      <p:pic>
        <p:nvPicPr>
          <p:cNvPr id="4" name="Picture 3">
            <a:extLst>
              <a:ext uri="{FF2B5EF4-FFF2-40B4-BE49-F238E27FC236}">
                <a16:creationId xmlns:a16="http://schemas.microsoft.com/office/drawing/2014/main" id="{B34B86AC-6914-19B1-737E-39116C72C6FF}"/>
              </a:ext>
            </a:extLst>
          </p:cNvPr>
          <p:cNvPicPr>
            <a:picLocks noChangeAspect="1"/>
          </p:cNvPicPr>
          <p:nvPr/>
        </p:nvPicPr>
        <p:blipFill>
          <a:blip r:embed="rId3"/>
          <a:stretch>
            <a:fillRect/>
          </a:stretch>
        </p:blipFill>
        <p:spPr>
          <a:xfrm>
            <a:off x="4856569" y="1791577"/>
            <a:ext cx="3898531" cy="2745098"/>
          </a:xfrm>
          <a:prstGeom prst="rect">
            <a:avLst/>
          </a:prstGeom>
        </p:spPr>
      </p:pic>
      <p:pic>
        <p:nvPicPr>
          <p:cNvPr id="6" name="Picture 5">
            <a:extLst>
              <a:ext uri="{FF2B5EF4-FFF2-40B4-BE49-F238E27FC236}">
                <a16:creationId xmlns:a16="http://schemas.microsoft.com/office/drawing/2014/main" id="{33EF2FE0-529C-F59D-1745-BD04939BECF7}"/>
              </a:ext>
            </a:extLst>
          </p:cNvPr>
          <p:cNvPicPr>
            <a:picLocks noChangeAspect="1"/>
          </p:cNvPicPr>
          <p:nvPr/>
        </p:nvPicPr>
        <p:blipFill>
          <a:blip r:embed="rId4"/>
          <a:stretch>
            <a:fillRect/>
          </a:stretch>
        </p:blipFill>
        <p:spPr>
          <a:xfrm>
            <a:off x="388900" y="1791577"/>
            <a:ext cx="4186042" cy="2745098"/>
          </a:xfrm>
          <a:prstGeom prst="rect">
            <a:avLst/>
          </a:prstGeom>
        </p:spPr>
      </p:pic>
      <p:sp>
        <p:nvSpPr>
          <p:cNvPr id="18" name="Rectangle: Rounded Corners 17">
            <a:extLst>
              <a:ext uri="{FF2B5EF4-FFF2-40B4-BE49-F238E27FC236}">
                <a16:creationId xmlns:a16="http://schemas.microsoft.com/office/drawing/2014/main" id="{2304A2AF-AF95-248F-D9AE-E4E4FB944447}"/>
              </a:ext>
            </a:extLst>
          </p:cNvPr>
          <p:cNvSpPr/>
          <p:nvPr/>
        </p:nvSpPr>
        <p:spPr>
          <a:xfrm>
            <a:off x="1656535" y="4597145"/>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DLPC900</a:t>
            </a:r>
            <a:endParaRPr lang="en-SG" dirty="0">
              <a:solidFill>
                <a:schemeClr val="tx1"/>
              </a:solidFill>
            </a:endParaRPr>
          </a:p>
        </p:txBody>
      </p:sp>
      <p:sp>
        <p:nvSpPr>
          <p:cNvPr id="19" name="Rectangle: Rounded Corners 18">
            <a:extLst>
              <a:ext uri="{FF2B5EF4-FFF2-40B4-BE49-F238E27FC236}">
                <a16:creationId xmlns:a16="http://schemas.microsoft.com/office/drawing/2014/main" id="{25225494-A287-AAC1-8360-2788DE942A72}"/>
              </a:ext>
            </a:extLst>
          </p:cNvPr>
          <p:cNvSpPr/>
          <p:nvPr/>
        </p:nvSpPr>
        <p:spPr>
          <a:xfrm>
            <a:off x="5977026" y="4597145"/>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Prototype</a:t>
            </a:r>
            <a:endParaRPr lang="en-SG" dirty="0">
              <a:solidFill>
                <a:schemeClr val="tx1"/>
              </a:solidFill>
            </a:endParaRPr>
          </a:p>
        </p:txBody>
      </p:sp>
      <p:pic>
        <p:nvPicPr>
          <p:cNvPr id="20" name="Picture 19">
            <a:extLst>
              <a:ext uri="{FF2B5EF4-FFF2-40B4-BE49-F238E27FC236}">
                <a16:creationId xmlns:a16="http://schemas.microsoft.com/office/drawing/2014/main" id="{78984A12-FAA6-31AF-7BD3-365C8B9F1B7F}"/>
              </a:ext>
            </a:extLst>
          </p:cNvPr>
          <p:cNvPicPr>
            <a:picLocks noChangeAspect="1"/>
          </p:cNvPicPr>
          <p:nvPr/>
        </p:nvPicPr>
        <p:blipFill>
          <a:blip r:embed="rId5"/>
          <a:stretch>
            <a:fillRect/>
          </a:stretch>
        </p:blipFill>
        <p:spPr>
          <a:xfrm>
            <a:off x="508702" y="950797"/>
            <a:ext cx="4046087" cy="691964"/>
          </a:xfrm>
          <a:prstGeom prst="rect">
            <a:avLst/>
          </a:prstGeom>
        </p:spPr>
      </p:pic>
      <p:pic>
        <p:nvPicPr>
          <p:cNvPr id="21" name="Picture 20">
            <a:extLst>
              <a:ext uri="{FF2B5EF4-FFF2-40B4-BE49-F238E27FC236}">
                <a16:creationId xmlns:a16="http://schemas.microsoft.com/office/drawing/2014/main" id="{54EFA2B1-E241-F7A9-16A6-E050854F6AC5}"/>
              </a:ext>
            </a:extLst>
          </p:cNvPr>
          <p:cNvPicPr>
            <a:picLocks noChangeAspect="1"/>
          </p:cNvPicPr>
          <p:nvPr/>
        </p:nvPicPr>
        <p:blipFill>
          <a:blip r:embed="rId6"/>
          <a:stretch>
            <a:fillRect/>
          </a:stretch>
        </p:blipFill>
        <p:spPr>
          <a:xfrm>
            <a:off x="4856569" y="917421"/>
            <a:ext cx="3861134" cy="778573"/>
          </a:xfrm>
          <a:prstGeom prst="rect">
            <a:avLst/>
          </a:prstGeom>
        </p:spPr>
      </p:pic>
    </p:spTree>
    <p:extLst>
      <p:ext uri="{BB962C8B-B14F-4D97-AF65-F5344CB8AC3E}">
        <p14:creationId xmlns:p14="http://schemas.microsoft.com/office/powerpoint/2010/main" val="3490961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2DFD-2F94-0196-8320-CD2E2D864B97}"/>
              </a:ext>
            </a:extLst>
          </p:cNvPr>
          <p:cNvSpPr>
            <a:spLocks noGrp="1"/>
          </p:cNvSpPr>
          <p:nvPr>
            <p:ph type="title"/>
          </p:nvPr>
        </p:nvSpPr>
        <p:spPr/>
        <p:txBody>
          <a:bodyPr/>
          <a:lstStyle/>
          <a:p>
            <a:r>
              <a:rPr lang="en-US" dirty="0"/>
              <a:t>Challenges for this task</a:t>
            </a:r>
            <a:endParaRPr lang="en-SG" dirty="0"/>
          </a:p>
        </p:txBody>
      </p:sp>
      <p:pic>
        <p:nvPicPr>
          <p:cNvPr id="3" name="Picture 2" descr="A screenshot of a computer screen&#10;&#10;Description automatically generated">
            <a:extLst>
              <a:ext uri="{FF2B5EF4-FFF2-40B4-BE49-F238E27FC236}">
                <a16:creationId xmlns:a16="http://schemas.microsoft.com/office/drawing/2014/main" id="{E051F672-24DB-2914-AA7D-A8B4A50C1C98}"/>
              </a:ext>
            </a:extLst>
          </p:cNvPr>
          <p:cNvPicPr>
            <a:picLocks noChangeAspect="1"/>
          </p:cNvPicPr>
          <p:nvPr/>
        </p:nvPicPr>
        <p:blipFill>
          <a:blip r:embed="rId3"/>
          <a:stretch>
            <a:fillRect/>
          </a:stretch>
        </p:blipFill>
        <p:spPr>
          <a:xfrm>
            <a:off x="548328" y="1936341"/>
            <a:ext cx="7896486" cy="2530038"/>
          </a:xfrm>
          <a:prstGeom prst="rect">
            <a:avLst/>
          </a:prstGeom>
        </p:spPr>
      </p:pic>
      <p:sp>
        <p:nvSpPr>
          <p:cNvPr id="4" name="TextBox 3">
            <a:extLst>
              <a:ext uri="{FF2B5EF4-FFF2-40B4-BE49-F238E27FC236}">
                <a16:creationId xmlns:a16="http://schemas.microsoft.com/office/drawing/2014/main" id="{8C824FEF-5C9D-23E4-EF36-115FBC017AD5}"/>
              </a:ext>
            </a:extLst>
          </p:cNvPr>
          <p:cNvSpPr txBox="1"/>
          <p:nvPr/>
        </p:nvSpPr>
        <p:spPr>
          <a:xfrm>
            <a:off x="720000" y="1319182"/>
            <a:ext cx="7553143"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Reverse engineered to construct the algorithm</a:t>
            </a:r>
          </a:p>
        </p:txBody>
      </p:sp>
    </p:spTree>
    <p:extLst>
      <p:ext uri="{BB962C8B-B14F-4D97-AF65-F5344CB8AC3E}">
        <p14:creationId xmlns:p14="http://schemas.microsoft.com/office/powerpoint/2010/main" val="172092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SG" sz="3200" dirty="0"/>
              <a:t>Experiment and results</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421347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3C5DC6-E060-B0CF-E727-978B4C6C3469}"/>
              </a:ext>
            </a:extLst>
          </p:cNvPr>
          <p:cNvPicPr>
            <a:picLocks noChangeAspect="1"/>
          </p:cNvPicPr>
          <p:nvPr/>
        </p:nvPicPr>
        <p:blipFill>
          <a:blip r:embed="rId2"/>
          <a:stretch>
            <a:fillRect/>
          </a:stretch>
        </p:blipFill>
        <p:spPr>
          <a:xfrm>
            <a:off x="2320836" y="676411"/>
            <a:ext cx="4660611" cy="4229100"/>
          </a:xfrm>
          <a:prstGeom prst="rect">
            <a:avLst/>
          </a:prstGeom>
        </p:spPr>
      </p:pic>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I</a:t>
            </a:r>
            <a:r>
              <a:rPr lang="en-SG" sz="2000" dirty="0"/>
              <a:t>deal Sinusoidal vs Dithered pattern</a:t>
            </a:r>
            <a:endParaRPr lang="en-SG" dirty="0"/>
          </a:p>
        </p:txBody>
      </p:sp>
      <p:sp>
        <p:nvSpPr>
          <p:cNvPr id="5" name="Rectangle: Rounded Corners 4">
            <a:extLst>
              <a:ext uri="{FF2B5EF4-FFF2-40B4-BE49-F238E27FC236}">
                <a16:creationId xmlns:a16="http://schemas.microsoft.com/office/drawing/2014/main" id="{9C93D395-337B-85FC-B0CF-BD2B03DF70DF}"/>
              </a:ext>
            </a:extLst>
          </p:cNvPr>
          <p:cNvSpPr/>
          <p:nvPr/>
        </p:nvSpPr>
        <p:spPr>
          <a:xfrm>
            <a:off x="2521903" y="2505402"/>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Ideal</a:t>
            </a:r>
            <a:endParaRPr lang="en-SG" dirty="0">
              <a:solidFill>
                <a:schemeClr val="tx1"/>
              </a:solidFill>
            </a:endParaRPr>
          </a:p>
        </p:txBody>
      </p:sp>
      <p:sp>
        <p:nvSpPr>
          <p:cNvPr id="6" name="Rectangle: Rounded Corners 5">
            <a:extLst>
              <a:ext uri="{FF2B5EF4-FFF2-40B4-BE49-F238E27FC236}">
                <a16:creationId xmlns:a16="http://schemas.microsoft.com/office/drawing/2014/main" id="{93DE576E-A7CB-BFA6-0D74-D2840BDB307A}"/>
              </a:ext>
            </a:extLst>
          </p:cNvPr>
          <p:cNvSpPr/>
          <p:nvPr/>
        </p:nvSpPr>
        <p:spPr>
          <a:xfrm>
            <a:off x="5072743" y="249772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Bayer ordered</a:t>
            </a:r>
            <a:endParaRPr lang="en-SG" dirty="0">
              <a:solidFill>
                <a:schemeClr val="tx1"/>
              </a:solidFill>
            </a:endParaRPr>
          </a:p>
        </p:txBody>
      </p:sp>
      <p:sp>
        <p:nvSpPr>
          <p:cNvPr id="7" name="Rectangle: Rounded Corners 6">
            <a:extLst>
              <a:ext uri="{FF2B5EF4-FFF2-40B4-BE49-F238E27FC236}">
                <a16:creationId xmlns:a16="http://schemas.microsoft.com/office/drawing/2014/main" id="{AE688616-9436-C0D5-D9E5-81BEC5136214}"/>
              </a:ext>
            </a:extLst>
          </p:cNvPr>
          <p:cNvSpPr/>
          <p:nvPr/>
        </p:nvSpPr>
        <p:spPr>
          <a:xfrm>
            <a:off x="2598225" y="4679087"/>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Error Diffusion</a:t>
            </a:r>
            <a:endParaRPr lang="en-SG" dirty="0">
              <a:solidFill>
                <a:schemeClr val="tx1"/>
              </a:solidFill>
            </a:endParaRPr>
          </a:p>
        </p:txBody>
      </p:sp>
      <p:sp>
        <p:nvSpPr>
          <p:cNvPr id="8" name="Rectangle: Rounded Corners 7">
            <a:extLst>
              <a:ext uri="{FF2B5EF4-FFF2-40B4-BE49-F238E27FC236}">
                <a16:creationId xmlns:a16="http://schemas.microsoft.com/office/drawing/2014/main" id="{2C834631-8C34-A303-91EB-84F36D14BB86}"/>
              </a:ext>
            </a:extLst>
          </p:cNvPr>
          <p:cNvSpPr/>
          <p:nvPr/>
        </p:nvSpPr>
        <p:spPr>
          <a:xfrm>
            <a:off x="4915989" y="4679087"/>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Optimized Phase</a:t>
            </a:r>
            <a:endParaRPr lang="en-SG" dirty="0">
              <a:solidFill>
                <a:schemeClr val="tx1"/>
              </a:solidFill>
            </a:endParaRPr>
          </a:p>
        </p:txBody>
      </p:sp>
    </p:spTree>
    <p:extLst>
      <p:ext uri="{BB962C8B-B14F-4D97-AF65-F5344CB8AC3E}">
        <p14:creationId xmlns:p14="http://schemas.microsoft.com/office/powerpoint/2010/main" val="2111710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1454211" y="1299051"/>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4196597" y="1276511"/>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921219"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4196597"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1471975"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txBox="1">
            <a:spLocks noGrp="1"/>
          </p:cNvSpPr>
          <p:nvPr>
            <p:ph type="title"/>
          </p:nvPr>
        </p:nvSpPr>
        <p:spPr>
          <a:xfrm>
            <a:off x="712544" y="2017683"/>
            <a:ext cx="2254800" cy="527700"/>
          </a:xfrm>
          <a:prstGeom prst="rect">
            <a:avLst/>
          </a:prstGeom>
        </p:spPr>
        <p:txBody>
          <a:bodyPr spcFirstLastPara="1" wrap="square" lIns="91425" tIns="91425" rIns="91425" bIns="91425" anchor="ctr" anchorCtr="0">
            <a:noAutofit/>
          </a:bodyPr>
          <a:lstStyle/>
          <a:p>
            <a:pPr lvl="0"/>
            <a:r>
              <a:rPr lang="en-SG" sz="1600" dirty="0"/>
              <a:t>Introduction</a:t>
            </a:r>
            <a:endParaRPr sz="1600" dirty="0"/>
          </a:p>
        </p:txBody>
      </p:sp>
      <p:sp>
        <p:nvSpPr>
          <p:cNvPr id="671" name="Google Shape;671;p64"/>
          <p:cNvSpPr txBox="1">
            <a:spLocks noGrp="1"/>
          </p:cNvSpPr>
          <p:nvPr>
            <p:ph type="title" idx="14"/>
          </p:nvPr>
        </p:nvSpPr>
        <p:spPr>
          <a:xfrm>
            <a:off x="1421175"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672" name="Google Shape;672;p64"/>
          <p:cNvSpPr txBox="1">
            <a:spLocks noGrp="1"/>
          </p:cNvSpPr>
          <p:nvPr>
            <p:ph type="title" idx="15"/>
          </p:nvPr>
        </p:nvSpPr>
        <p:spPr>
          <a:xfrm>
            <a:off x="4142300"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673" name="Google Shape;673;p64"/>
          <p:cNvSpPr txBox="1">
            <a:spLocks noGrp="1"/>
          </p:cNvSpPr>
          <p:nvPr>
            <p:ph type="title" idx="16"/>
          </p:nvPr>
        </p:nvSpPr>
        <p:spPr>
          <a:xfrm>
            <a:off x="6863425"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6" name="Google Shape;676;p64"/>
          <p:cNvSpPr txBox="1">
            <a:spLocks noGrp="1"/>
          </p:cNvSpPr>
          <p:nvPr>
            <p:ph type="title" idx="17"/>
          </p:nvPr>
        </p:nvSpPr>
        <p:spPr>
          <a:xfrm>
            <a:off x="4140552" y="1388863"/>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77" name="Google Shape;677;p64"/>
          <p:cNvSpPr txBox="1">
            <a:spLocks noGrp="1"/>
          </p:cNvSpPr>
          <p:nvPr>
            <p:ph type="title" idx="18"/>
          </p:nvPr>
        </p:nvSpPr>
        <p:spPr>
          <a:xfrm>
            <a:off x="1401663" y="1411403"/>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grpSp>
        <p:nvGrpSpPr>
          <p:cNvPr id="678" name="Google Shape;678;p64"/>
          <p:cNvGrpSpPr/>
          <p:nvPr/>
        </p:nvGrpSpPr>
        <p:grpSpPr>
          <a:xfrm>
            <a:off x="243534" y="806208"/>
            <a:ext cx="1154625" cy="430500"/>
            <a:chOff x="4042650" y="642025"/>
            <a:chExt cx="1154625" cy="430500"/>
          </a:xfrm>
        </p:grpSpPr>
        <p:sp>
          <p:nvSpPr>
            <p:cNvPr id="679" name="Google Shape;679;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64"/>
          <p:cNvGrpSpPr/>
          <p:nvPr/>
        </p:nvGrpSpPr>
        <p:grpSpPr>
          <a:xfrm>
            <a:off x="7745841" y="806208"/>
            <a:ext cx="1154625" cy="430500"/>
            <a:chOff x="4042650" y="642025"/>
            <a:chExt cx="1154625" cy="430500"/>
          </a:xfrm>
        </p:grpSpPr>
        <p:sp>
          <p:nvSpPr>
            <p:cNvPr id="682" name="Google Shape;682;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64">
            <a:extLst>
              <a:ext uri="{FF2B5EF4-FFF2-40B4-BE49-F238E27FC236}">
                <a16:creationId xmlns:a16="http://schemas.microsoft.com/office/drawing/2014/main" id="{B56E68A7-7C48-5A85-9BF1-F0D7F36F96E6}"/>
              </a:ext>
            </a:extLst>
          </p:cNvPr>
          <p:cNvSpPr/>
          <p:nvPr/>
        </p:nvSpPr>
        <p:spPr>
          <a:xfrm>
            <a:off x="6972019" y="1323439"/>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64">
            <a:extLst>
              <a:ext uri="{FF2B5EF4-FFF2-40B4-BE49-F238E27FC236}">
                <a16:creationId xmlns:a16="http://schemas.microsoft.com/office/drawing/2014/main" id="{8FB60D29-8A7F-185D-8616-B0473D9C4BA2}"/>
              </a:ext>
            </a:extLst>
          </p:cNvPr>
          <p:cNvSpPr txBox="1">
            <a:spLocks/>
          </p:cNvSpPr>
          <p:nvPr/>
        </p:nvSpPr>
        <p:spPr>
          <a:xfrm>
            <a:off x="6921219" y="1435775"/>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3</a:t>
            </a:r>
          </a:p>
        </p:txBody>
      </p:sp>
      <p:sp>
        <p:nvSpPr>
          <p:cNvPr id="22" name="Google Shape;662;p64">
            <a:extLst>
              <a:ext uri="{FF2B5EF4-FFF2-40B4-BE49-F238E27FC236}">
                <a16:creationId xmlns:a16="http://schemas.microsoft.com/office/drawing/2014/main" id="{20CBCE2F-465D-1421-90AA-1DDAE6076B3F}"/>
              </a:ext>
            </a:extLst>
          </p:cNvPr>
          <p:cNvSpPr txBox="1">
            <a:spLocks/>
          </p:cNvSpPr>
          <p:nvPr/>
        </p:nvSpPr>
        <p:spPr>
          <a:xfrm>
            <a:off x="3444600" y="2166868"/>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SG" sz="1600" dirty="0"/>
              <a:t>Binary Dithering Techniques and Defocusing</a:t>
            </a:r>
          </a:p>
        </p:txBody>
      </p:sp>
      <p:sp>
        <p:nvSpPr>
          <p:cNvPr id="23" name="Google Shape;662;p64">
            <a:extLst>
              <a:ext uri="{FF2B5EF4-FFF2-40B4-BE49-F238E27FC236}">
                <a16:creationId xmlns:a16="http://schemas.microsoft.com/office/drawing/2014/main" id="{882FAC36-E027-F75E-E9FA-E862D6AF10A7}"/>
              </a:ext>
            </a:extLst>
          </p:cNvPr>
          <p:cNvSpPr txBox="1">
            <a:spLocks/>
          </p:cNvSpPr>
          <p:nvPr/>
        </p:nvSpPr>
        <p:spPr>
          <a:xfrm>
            <a:off x="6199369" y="2017683"/>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US" sz="1600" dirty="0"/>
              <a:t>Comparison Methodology</a:t>
            </a:r>
            <a:endParaRPr lang="en-SG" sz="1600" dirty="0"/>
          </a:p>
        </p:txBody>
      </p:sp>
      <p:sp>
        <p:nvSpPr>
          <p:cNvPr id="24" name="Google Shape;662;p64">
            <a:extLst>
              <a:ext uri="{FF2B5EF4-FFF2-40B4-BE49-F238E27FC236}">
                <a16:creationId xmlns:a16="http://schemas.microsoft.com/office/drawing/2014/main" id="{3C2228B5-F1F4-D69C-4202-C1A046F521F2}"/>
              </a:ext>
            </a:extLst>
          </p:cNvPr>
          <p:cNvSpPr txBox="1">
            <a:spLocks/>
          </p:cNvSpPr>
          <p:nvPr/>
        </p:nvSpPr>
        <p:spPr>
          <a:xfrm>
            <a:off x="681561" y="3768838"/>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SG" sz="1600" dirty="0"/>
              <a:t>Developing software for projector</a:t>
            </a:r>
          </a:p>
        </p:txBody>
      </p:sp>
      <p:sp>
        <p:nvSpPr>
          <p:cNvPr id="25" name="Google Shape;662;p64">
            <a:extLst>
              <a:ext uri="{FF2B5EF4-FFF2-40B4-BE49-F238E27FC236}">
                <a16:creationId xmlns:a16="http://schemas.microsoft.com/office/drawing/2014/main" id="{FE5F8085-3870-F4D4-EF91-4B0FC46E54C2}"/>
              </a:ext>
            </a:extLst>
          </p:cNvPr>
          <p:cNvSpPr txBox="1">
            <a:spLocks/>
          </p:cNvSpPr>
          <p:nvPr/>
        </p:nvSpPr>
        <p:spPr>
          <a:xfrm>
            <a:off x="3444600" y="3768838"/>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SG" sz="1600" dirty="0"/>
              <a:t>Experiment and results</a:t>
            </a:r>
          </a:p>
        </p:txBody>
      </p:sp>
      <p:sp>
        <p:nvSpPr>
          <p:cNvPr id="26" name="Google Shape;662;p64">
            <a:extLst>
              <a:ext uri="{FF2B5EF4-FFF2-40B4-BE49-F238E27FC236}">
                <a16:creationId xmlns:a16="http://schemas.microsoft.com/office/drawing/2014/main" id="{4DABD26F-DF9F-3C46-7FEB-5BC1DCD432C9}"/>
              </a:ext>
            </a:extLst>
          </p:cNvPr>
          <p:cNvSpPr txBox="1">
            <a:spLocks/>
          </p:cNvSpPr>
          <p:nvPr/>
        </p:nvSpPr>
        <p:spPr>
          <a:xfrm>
            <a:off x="6145075" y="3656474"/>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SG" sz="1600" dirty="0"/>
              <a:t>Conclusion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DEF32-F3C0-AA93-0BCA-8C3DA50EFB62}"/>
              </a:ext>
            </a:extLst>
          </p:cNvPr>
          <p:cNvPicPr>
            <a:picLocks noChangeAspect="1"/>
          </p:cNvPicPr>
          <p:nvPr/>
        </p:nvPicPr>
        <p:blipFill>
          <a:blip r:embed="rId2"/>
          <a:stretch>
            <a:fillRect/>
          </a:stretch>
        </p:blipFill>
        <p:spPr>
          <a:xfrm>
            <a:off x="2459529" y="666599"/>
            <a:ext cx="4363635" cy="4163215"/>
          </a:xfrm>
          <a:prstGeom prst="rect">
            <a:avLst/>
          </a:prstGeom>
        </p:spPr>
      </p:pic>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I</a:t>
            </a:r>
            <a:r>
              <a:rPr lang="en-SG" sz="2000" dirty="0"/>
              <a:t>deal Sinusoidal vs Dithered pattern</a:t>
            </a:r>
            <a:endParaRPr lang="en-SG" dirty="0"/>
          </a:p>
        </p:txBody>
      </p:sp>
      <p:sp>
        <p:nvSpPr>
          <p:cNvPr id="5" name="Rectangle: Rounded Corners 4">
            <a:extLst>
              <a:ext uri="{FF2B5EF4-FFF2-40B4-BE49-F238E27FC236}">
                <a16:creationId xmlns:a16="http://schemas.microsoft.com/office/drawing/2014/main" id="{9C93D395-337B-85FC-B0CF-BD2B03DF70DF}"/>
              </a:ext>
            </a:extLst>
          </p:cNvPr>
          <p:cNvSpPr/>
          <p:nvPr/>
        </p:nvSpPr>
        <p:spPr>
          <a:xfrm>
            <a:off x="2521903" y="2505402"/>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Ideal</a:t>
            </a:r>
            <a:endParaRPr lang="en-SG" dirty="0">
              <a:solidFill>
                <a:schemeClr val="tx1"/>
              </a:solidFill>
            </a:endParaRPr>
          </a:p>
        </p:txBody>
      </p:sp>
      <p:sp>
        <p:nvSpPr>
          <p:cNvPr id="6" name="Rectangle: Rounded Corners 5">
            <a:extLst>
              <a:ext uri="{FF2B5EF4-FFF2-40B4-BE49-F238E27FC236}">
                <a16:creationId xmlns:a16="http://schemas.microsoft.com/office/drawing/2014/main" id="{93DE576E-A7CB-BFA6-0D74-D2840BDB307A}"/>
              </a:ext>
            </a:extLst>
          </p:cNvPr>
          <p:cNvSpPr/>
          <p:nvPr/>
        </p:nvSpPr>
        <p:spPr>
          <a:xfrm>
            <a:off x="5072743" y="249772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Bayer ordered</a:t>
            </a:r>
            <a:endParaRPr lang="en-SG" dirty="0">
              <a:solidFill>
                <a:schemeClr val="tx1"/>
              </a:solidFill>
            </a:endParaRPr>
          </a:p>
        </p:txBody>
      </p:sp>
      <p:sp>
        <p:nvSpPr>
          <p:cNvPr id="7" name="Rectangle: Rounded Corners 6">
            <a:extLst>
              <a:ext uri="{FF2B5EF4-FFF2-40B4-BE49-F238E27FC236}">
                <a16:creationId xmlns:a16="http://schemas.microsoft.com/office/drawing/2014/main" id="{AE688616-9436-C0D5-D9E5-81BEC5136214}"/>
              </a:ext>
            </a:extLst>
          </p:cNvPr>
          <p:cNvSpPr/>
          <p:nvPr/>
        </p:nvSpPr>
        <p:spPr>
          <a:xfrm>
            <a:off x="2598225" y="4679087"/>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Error Diffusion</a:t>
            </a:r>
            <a:endParaRPr lang="en-SG" dirty="0">
              <a:solidFill>
                <a:schemeClr val="tx1"/>
              </a:solidFill>
            </a:endParaRPr>
          </a:p>
        </p:txBody>
      </p:sp>
      <p:sp>
        <p:nvSpPr>
          <p:cNvPr id="8" name="Rectangle: Rounded Corners 7">
            <a:extLst>
              <a:ext uri="{FF2B5EF4-FFF2-40B4-BE49-F238E27FC236}">
                <a16:creationId xmlns:a16="http://schemas.microsoft.com/office/drawing/2014/main" id="{2C834631-8C34-A303-91EB-84F36D14BB86}"/>
              </a:ext>
            </a:extLst>
          </p:cNvPr>
          <p:cNvSpPr/>
          <p:nvPr/>
        </p:nvSpPr>
        <p:spPr>
          <a:xfrm>
            <a:off x="4915989" y="4679087"/>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Optimized Phase</a:t>
            </a:r>
            <a:endParaRPr lang="en-SG" dirty="0">
              <a:solidFill>
                <a:schemeClr val="tx1"/>
              </a:solidFill>
            </a:endParaRPr>
          </a:p>
        </p:txBody>
      </p:sp>
    </p:spTree>
    <p:extLst>
      <p:ext uri="{BB962C8B-B14F-4D97-AF65-F5344CB8AC3E}">
        <p14:creationId xmlns:p14="http://schemas.microsoft.com/office/powerpoint/2010/main" val="375264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SG" sz="3200" dirty="0"/>
              <a:t>Conclusion</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024386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Conclusion and Future works</a:t>
            </a:r>
          </a:p>
        </p:txBody>
      </p:sp>
      <p:sp>
        <p:nvSpPr>
          <p:cNvPr id="3" name="TextBox 2">
            <a:extLst>
              <a:ext uri="{FF2B5EF4-FFF2-40B4-BE49-F238E27FC236}">
                <a16:creationId xmlns:a16="http://schemas.microsoft.com/office/drawing/2014/main" id="{74C3343C-DCD1-4AF9-6161-A8213188E172}"/>
              </a:ext>
            </a:extLst>
          </p:cNvPr>
          <p:cNvSpPr txBox="1"/>
          <p:nvPr/>
        </p:nvSpPr>
        <p:spPr>
          <a:xfrm>
            <a:off x="798377" y="1099952"/>
            <a:ext cx="7553143" cy="2314544"/>
          </a:xfrm>
          <a:prstGeom prst="rect">
            <a:avLst/>
          </a:prstGeom>
          <a:noFill/>
        </p:spPr>
        <p:txBody>
          <a:bodyPr wrap="square" rtlCol="0">
            <a:spAutoFit/>
          </a:bodyPr>
          <a:lstStyle/>
          <a:p>
            <a:pPr marL="285750" indent="-285750" algn="just">
              <a:lnSpc>
                <a:spcPct val="150000"/>
              </a:lnSpc>
              <a:buClr>
                <a:schemeClr val="bg1"/>
              </a:buClr>
              <a:buFont typeface="Arial" panose="020B0604020202020204" pitchFamily="34" charset="0"/>
              <a:buChar char="•"/>
            </a:pPr>
            <a:r>
              <a:rPr lang="en-US" dirty="0">
                <a:solidFill>
                  <a:schemeClr val="bg1"/>
                </a:solidFill>
              </a:rPr>
              <a:t>This project explored 3 different techniques of dithering; Bayer-ordered dither, Error diffusion dither, and optimized phase dither. </a:t>
            </a:r>
          </a:p>
          <a:p>
            <a:pPr marL="285750" indent="-285750" algn="just">
              <a:lnSpc>
                <a:spcPct val="150000"/>
              </a:lnSpc>
              <a:buClr>
                <a:schemeClr val="bg1"/>
              </a:buClr>
              <a:buFont typeface="Arial" panose="020B0604020202020204" pitchFamily="34" charset="0"/>
              <a:buChar char="•"/>
            </a:pPr>
            <a:r>
              <a:rPr lang="en-US" dirty="0">
                <a:solidFill>
                  <a:schemeClr val="bg1"/>
                </a:solidFill>
              </a:rPr>
              <a:t>Through the experiment, we see that error diffusion dithering performed better than Bayer-ordered dither and optimized phase dithering.</a:t>
            </a:r>
          </a:p>
          <a:p>
            <a:pPr marL="285750" indent="-285750" algn="just">
              <a:lnSpc>
                <a:spcPct val="150000"/>
              </a:lnSpc>
              <a:buClr>
                <a:schemeClr val="bg1"/>
              </a:buClr>
              <a:buFont typeface="Arial" panose="020B0604020202020204" pitchFamily="34" charset="0"/>
              <a:buChar char="•"/>
            </a:pPr>
            <a:r>
              <a:rPr lang="en-US" dirty="0">
                <a:solidFill>
                  <a:schemeClr val="bg1"/>
                </a:solidFill>
              </a:rPr>
              <a:t>Lastly, this project developed a standalone application using Qt to edit the patterns uploaded and update them straight to the DLP projector. The application opens the door for adding custom functions required by the user in the future. </a:t>
            </a:r>
          </a:p>
        </p:txBody>
      </p:sp>
    </p:spTree>
    <p:extLst>
      <p:ext uri="{BB962C8B-B14F-4D97-AF65-F5344CB8AC3E}">
        <p14:creationId xmlns:p14="http://schemas.microsoft.com/office/powerpoint/2010/main" val="422175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Q And A Text Emblem. Question &amp; Answer. Vector Illustration. Royalty Free  SVG, Cliparts, Vectors, and Stock Illustration. Image 148205986.">
            <a:extLst>
              <a:ext uri="{FF2B5EF4-FFF2-40B4-BE49-F238E27FC236}">
                <a16:creationId xmlns:a16="http://schemas.microsoft.com/office/drawing/2014/main" id="{4954FBCC-DE0A-2660-3E63-2E14AE5FD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172" y="818606"/>
            <a:ext cx="5160599" cy="323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81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Developing software with QT</a:t>
            </a:r>
            <a:endParaRPr lang="en-SG" dirty="0"/>
          </a:p>
        </p:txBody>
      </p:sp>
      <p:pic>
        <p:nvPicPr>
          <p:cNvPr id="13" name="Picture 12">
            <a:extLst>
              <a:ext uri="{FF2B5EF4-FFF2-40B4-BE49-F238E27FC236}">
                <a16:creationId xmlns:a16="http://schemas.microsoft.com/office/drawing/2014/main" id="{A86086DA-A1AC-D9ED-185E-37BF592D290C}"/>
              </a:ext>
            </a:extLst>
          </p:cNvPr>
          <p:cNvPicPr>
            <a:picLocks noChangeAspect="1"/>
          </p:cNvPicPr>
          <p:nvPr/>
        </p:nvPicPr>
        <p:blipFill>
          <a:blip r:embed="rId2"/>
          <a:stretch>
            <a:fillRect/>
          </a:stretch>
        </p:blipFill>
        <p:spPr>
          <a:xfrm>
            <a:off x="1224741" y="954873"/>
            <a:ext cx="6360426" cy="3822653"/>
          </a:xfrm>
          <a:prstGeom prst="rect">
            <a:avLst/>
          </a:prstGeom>
        </p:spPr>
      </p:pic>
    </p:spTree>
    <p:extLst>
      <p:ext uri="{BB962C8B-B14F-4D97-AF65-F5344CB8AC3E}">
        <p14:creationId xmlns:p14="http://schemas.microsoft.com/office/powerpoint/2010/main" val="948491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S</a:t>
            </a:r>
            <a:r>
              <a:rPr lang="en-SG" sz="2000" dirty="0"/>
              <a:t>peed bottleneck issues</a:t>
            </a:r>
            <a:endParaRPr lang="en-SG" dirty="0"/>
          </a:p>
        </p:txBody>
      </p:sp>
      <p:pic>
        <p:nvPicPr>
          <p:cNvPr id="5" name="Picture 4">
            <a:extLst>
              <a:ext uri="{FF2B5EF4-FFF2-40B4-BE49-F238E27FC236}">
                <a16:creationId xmlns:a16="http://schemas.microsoft.com/office/drawing/2014/main" id="{DC4AC200-E9E4-3BF0-C074-2F61B1E969B0}"/>
              </a:ext>
            </a:extLst>
          </p:cNvPr>
          <p:cNvPicPr>
            <a:picLocks noChangeAspect="1"/>
          </p:cNvPicPr>
          <p:nvPr/>
        </p:nvPicPr>
        <p:blipFill>
          <a:blip r:embed="rId3"/>
          <a:stretch>
            <a:fillRect/>
          </a:stretch>
        </p:blipFill>
        <p:spPr>
          <a:xfrm>
            <a:off x="1298597" y="1281793"/>
            <a:ext cx="6546805" cy="2819944"/>
          </a:xfrm>
          <a:prstGeom prst="rect">
            <a:avLst/>
          </a:prstGeom>
        </p:spPr>
      </p:pic>
    </p:spTree>
    <p:extLst>
      <p:ext uri="{BB962C8B-B14F-4D97-AF65-F5344CB8AC3E}">
        <p14:creationId xmlns:p14="http://schemas.microsoft.com/office/powerpoint/2010/main" val="311289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3200" dirty="0"/>
              <a:t>Introduction</a:t>
            </a:r>
            <a:endParaRPr sz="3200"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p:txBody>
          <a:bodyPr/>
          <a:lstStyle/>
          <a:p>
            <a:r>
              <a:rPr lang="en-SG" sz="2000" dirty="0"/>
              <a:t>Fringe Projection Profilometry (FPP) </a:t>
            </a:r>
            <a:endParaRPr lang="en-SG" dirty="0"/>
          </a:p>
        </p:txBody>
      </p:sp>
      <p:sp>
        <p:nvSpPr>
          <p:cNvPr id="28" name="TextBox 27">
            <a:extLst>
              <a:ext uri="{FF2B5EF4-FFF2-40B4-BE49-F238E27FC236}">
                <a16:creationId xmlns:a16="http://schemas.microsoft.com/office/drawing/2014/main" id="{2C8F6005-62BA-CCFC-CA7C-DED7A379A423}"/>
              </a:ext>
            </a:extLst>
          </p:cNvPr>
          <p:cNvSpPr txBox="1"/>
          <p:nvPr/>
        </p:nvSpPr>
        <p:spPr>
          <a:xfrm>
            <a:off x="471055" y="1156855"/>
            <a:ext cx="2258290" cy="523220"/>
          </a:xfrm>
          <a:prstGeom prst="rect">
            <a:avLst/>
          </a:prstGeom>
          <a:noFill/>
        </p:spPr>
        <p:txBody>
          <a:bodyPr wrap="square" rtlCol="0">
            <a:spAutoFit/>
          </a:bodyPr>
          <a:lstStyle/>
          <a:p>
            <a:r>
              <a:rPr lang="en-US" dirty="0">
                <a:solidFill>
                  <a:schemeClr val="bg1"/>
                </a:solidFill>
              </a:rPr>
              <a:t>3D measurement technique</a:t>
            </a:r>
          </a:p>
        </p:txBody>
      </p:sp>
      <p:sp>
        <p:nvSpPr>
          <p:cNvPr id="29" name="TextBox 28">
            <a:extLst>
              <a:ext uri="{FF2B5EF4-FFF2-40B4-BE49-F238E27FC236}">
                <a16:creationId xmlns:a16="http://schemas.microsoft.com/office/drawing/2014/main" id="{3763206D-43D8-B375-4771-9E42C720FB6E}"/>
              </a:ext>
            </a:extLst>
          </p:cNvPr>
          <p:cNvSpPr txBox="1"/>
          <p:nvPr/>
        </p:nvSpPr>
        <p:spPr>
          <a:xfrm>
            <a:off x="471055" y="1717920"/>
            <a:ext cx="1780309" cy="1169551"/>
          </a:xfrm>
          <a:prstGeom prst="rect">
            <a:avLst/>
          </a:prstGeom>
          <a:noFill/>
        </p:spPr>
        <p:txBody>
          <a:bodyPr wrap="square" rtlCol="0">
            <a:spAutoFit/>
          </a:bodyPr>
          <a:lstStyle/>
          <a:p>
            <a:r>
              <a:rPr lang="en-US" dirty="0">
                <a:solidFill>
                  <a:schemeClr val="bg1"/>
                </a:solidFill>
              </a:rPr>
              <a:t>- Non-contact</a:t>
            </a:r>
          </a:p>
          <a:p>
            <a:r>
              <a:rPr lang="en-US" dirty="0">
                <a:solidFill>
                  <a:schemeClr val="bg1"/>
                </a:solidFill>
              </a:rPr>
              <a:t>- High Accuracy</a:t>
            </a:r>
          </a:p>
          <a:p>
            <a:r>
              <a:rPr lang="en-US" dirty="0">
                <a:solidFill>
                  <a:schemeClr val="bg1"/>
                </a:solidFill>
              </a:rPr>
              <a:t>- High speed</a:t>
            </a:r>
          </a:p>
          <a:p>
            <a:r>
              <a:rPr lang="en-US" dirty="0">
                <a:solidFill>
                  <a:schemeClr val="bg1"/>
                </a:solidFill>
              </a:rPr>
              <a:t>- Flexible </a:t>
            </a:r>
          </a:p>
          <a:p>
            <a:pPr marL="285750" indent="-285750">
              <a:buFontTx/>
              <a:buChar char="-"/>
            </a:pPr>
            <a:endParaRPr lang="en-US" dirty="0">
              <a:solidFill>
                <a:schemeClr val="bg1"/>
              </a:solidFill>
            </a:endParaRPr>
          </a:p>
        </p:txBody>
      </p:sp>
      <p:grpSp>
        <p:nvGrpSpPr>
          <p:cNvPr id="33" name="Group 32">
            <a:extLst>
              <a:ext uri="{FF2B5EF4-FFF2-40B4-BE49-F238E27FC236}">
                <a16:creationId xmlns:a16="http://schemas.microsoft.com/office/drawing/2014/main" id="{27947BF7-8C34-08FA-2EBD-693737B7925E}"/>
              </a:ext>
            </a:extLst>
          </p:cNvPr>
          <p:cNvGrpSpPr/>
          <p:nvPr/>
        </p:nvGrpSpPr>
        <p:grpSpPr>
          <a:xfrm>
            <a:off x="3031699" y="1717920"/>
            <a:ext cx="1468582" cy="923860"/>
            <a:chOff x="2729345" y="1425743"/>
            <a:chExt cx="1468582" cy="923860"/>
          </a:xfrm>
        </p:grpSpPr>
        <p:pic>
          <p:nvPicPr>
            <p:cNvPr id="31" name="Picture 30">
              <a:extLst>
                <a:ext uri="{FF2B5EF4-FFF2-40B4-BE49-F238E27FC236}">
                  <a16:creationId xmlns:a16="http://schemas.microsoft.com/office/drawing/2014/main" id="{58FD9BB8-B1AF-9427-A9AD-D808D518ED2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50" b="93785" l="9048" r="94762">
                          <a14:foregroundMark x1="90000" y1="58192" x2="90000" y2="58192"/>
                          <a14:foregroundMark x1="90952" y1="68362" x2="90952" y2="68362"/>
                          <a14:foregroundMark x1="96190" y1="67232" x2="96190" y2="67232"/>
                          <a14:foregroundMark x1="52857" y1="94915" x2="52857" y2="94915"/>
                          <a14:foregroundMark x1="25714" y1="62712" x2="25714" y2="62712"/>
                          <a14:foregroundMark x1="28095" y1="58192" x2="28095" y2="58192"/>
                          <a14:foregroundMark x1="9048" y1="25424" x2="9048" y2="25424"/>
                          <a14:foregroundMark x1="63810" y1="5650" x2="63810" y2="5650"/>
                        </a14:backgroundRemoval>
                      </a14:imgEffect>
                    </a14:imgLayer>
                  </a14:imgProps>
                </a:ext>
              </a:extLst>
            </a:blip>
            <a:stretch>
              <a:fillRect/>
            </a:stretch>
          </p:blipFill>
          <p:spPr>
            <a:xfrm>
              <a:off x="2982120" y="1425743"/>
              <a:ext cx="848661" cy="715300"/>
            </a:xfrm>
            <a:prstGeom prst="rect">
              <a:avLst/>
            </a:prstGeom>
          </p:spPr>
        </p:pic>
        <p:sp>
          <p:nvSpPr>
            <p:cNvPr id="32" name="TextBox 31">
              <a:extLst>
                <a:ext uri="{FF2B5EF4-FFF2-40B4-BE49-F238E27FC236}">
                  <a16:creationId xmlns:a16="http://schemas.microsoft.com/office/drawing/2014/main" id="{7BA1F1EA-80A1-1998-71D9-7A8BFE8D23DF}"/>
                </a:ext>
              </a:extLst>
            </p:cNvPr>
            <p:cNvSpPr txBox="1"/>
            <p:nvPr/>
          </p:nvSpPr>
          <p:spPr>
            <a:xfrm>
              <a:off x="2729345" y="2134159"/>
              <a:ext cx="1468582" cy="215444"/>
            </a:xfrm>
            <a:prstGeom prst="rect">
              <a:avLst/>
            </a:prstGeom>
            <a:noFill/>
          </p:spPr>
          <p:txBody>
            <a:bodyPr wrap="square" rtlCol="0">
              <a:spAutoFit/>
            </a:bodyPr>
            <a:lstStyle/>
            <a:p>
              <a:r>
                <a:rPr lang="en-US" sz="800" dirty="0">
                  <a:solidFill>
                    <a:schemeClr val="bg1"/>
                  </a:solidFill>
                </a:rPr>
                <a:t>DLP® LightCrafter™ 6500 </a:t>
              </a:r>
            </a:p>
          </p:txBody>
        </p:sp>
      </p:grpSp>
      <p:grpSp>
        <p:nvGrpSpPr>
          <p:cNvPr id="37" name="Group 36">
            <a:extLst>
              <a:ext uri="{FF2B5EF4-FFF2-40B4-BE49-F238E27FC236}">
                <a16:creationId xmlns:a16="http://schemas.microsoft.com/office/drawing/2014/main" id="{55F777BA-936E-10DA-6F04-0F58E72D911C}"/>
              </a:ext>
            </a:extLst>
          </p:cNvPr>
          <p:cNvGrpSpPr/>
          <p:nvPr/>
        </p:nvGrpSpPr>
        <p:grpSpPr>
          <a:xfrm>
            <a:off x="3919891" y="2934357"/>
            <a:ext cx="712888" cy="848796"/>
            <a:chOff x="3352800" y="2900670"/>
            <a:chExt cx="712888" cy="848796"/>
          </a:xfrm>
        </p:grpSpPr>
        <p:pic>
          <p:nvPicPr>
            <p:cNvPr id="35" name="Picture 34">
              <a:extLst>
                <a:ext uri="{FF2B5EF4-FFF2-40B4-BE49-F238E27FC236}">
                  <a16:creationId xmlns:a16="http://schemas.microsoft.com/office/drawing/2014/main" id="{C76385E8-45FA-5AE3-5FF9-39CE57731F8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62" b="90821" l="6637" r="94248">
                          <a14:foregroundMark x1="89381" y1="32850" x2="90708" y2="41063"/>
                          <a14:foregroundMark x1="94690" y1="40097" x2="94690" y2="42995"/>
                          <a14:foregroundMark x1="36726" y1="91304" x2="41593" y2="91304"/>
                          <a14:foregroundMark x1="6637" y1="73913" x2="9735" y2="76329"/>
                          <a14:foregroundMark x1="7965" y1="79710" x2="10177" y2="82609"/>
                        </a14:backgroundRemoval>
                      </a14:imgEffect>
                    </a14:imgLayer>
                  </a14:imgProps>
                </a:ext>
              </a:extLst>
            </a:blip>
            <a:stretch>
              <a:fillRect/>
            </a:stretch>
          </p:blipFill>
          <p:spPr>
            <a:xfrm>
              <a:off x="3374203" y="2900670"/>
              <a:ext cx="691485" cy="633352"/>
            </a:xfrm>
            <a:prstGeom prst="rect">
              <a:avLst/>
            </a:prstGeom>
          </p:spPr>
        </p:pic>
        <p:sp>
          <p:nvSpPr>
            <p:cNvPr id="36" name="TextBox 35">
              <a:extLst>
                <a:ext uri="{FF2B5EF4-FFF2-40B4-BE49-F238E27FC236}">
                  <a16:creationId xmlns:a16="http://schemas.microsoft.com/office/drawing/2014/main" id="{AE6EF962-E0C8-814C-689E-9C10F29F2CAB}"/>
                </a:ext>
              </a:extLst>
            </p:cNvPr>
            <p:cNvSpPr txBox="1"/>
            <p:nvPr/>
          </p:nvSpPr>
          <p:spPr>
            <a:xfrm>
              <a:off x="3352800" y="3534022"/>
              <a:ext cx="609600" cy="215444"/>
            </a:xfrm>
            <a:prstGeom prst="rect">
              <a:avLst/>
            </a:prstGeom>
            <a:noFill/>
          </p:spPr>
          <p:txBody>
            <a:bodyPr wrap="square" rtlCol="0">
              <a:spAutoFit/>
            </a:bodyPr>
            <a:lstStyle/>
            <a:p>
              <a:r>
                <a:rPr lang="en-US" sz="800" dirty="0">
                  <a:solidFill>
                    <a:schemeClr val="bg1"/>
                  </a:solidFill>
                </a:rPr>
                <a:t>Camera</a:t>
              </a:r>
            </a:p>
          </p:txBody>
        </p:sp>
      </p:grpSp>
      <p:sp>
        <p:nvSpPr>
          <p:cNvPr id="38" name="Isosceles Triangle 37">
            <a:extLst>
              <a:ext uri="{FF2B5EF4-FFF2-40B4-BE49-F238E27FC236}">
                <a16:creationId xmlns:a16="http://schemas.microsoft.com/office/drawing/2014/main" id="{AE38E273-D336-B5CA-BD0A-E602C5838C60}"/>
              </a:ext>
            </a:extLst>
          </p:cNvPr>
          <p:cNvSpPr/>
          <p:nvPr/>
        </p:nvSpPr>
        <p:spPr>
          <a:xfrm rot="16200000">
            <a:off x="5365577" y="523621"/>
            <a:ext cx="767994" cy="32328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Isosceles Triangle 38">
            <a:extLst>
              <a:ext uri="{FF2B5EF4-FFF2-40B4-BE49-F238E27FC236}">
                <a16:creationId xmlns:a16="http://schemas.microsoft.com/office/drawing/2014/main" id="{91D7B305-AA0F-1A61-33F2-1AFFD4DD6197}"/>
              </a:ext>
            </a:extLst>
          </p:cNvPr>
          <p:cNvSpPr/>
          <p:nvPr/>
        </p:nvSpPr>
        <p:spPr>
          <a:xfrm rot="15040996">
            <a:off x="5702039" y="1109589"/>
            <a:ext cx="740009" cy="3000549"/>
          </a:xfrm>
          <a:prstGeom prst="triangl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4" name="Picture 43">
            <a:extLst>
              <a:ext uri="{FF2B5EF4-FFF2-40B4-BE49-F238E27FC236}">
                <a16:creationId xmlns:a16="http://schemas.microsoft.com/office/drawing/2014/main" id="{2D32A0B1-5A10-F4F9-020D-C44B6EFA30D2}"/>
              </a:ext>
            </a:extLst>
          </p:cNvPr>
          <p:cNvPicPr>
            <a:picLocks noChangeAspect="1"/>
          </p:cNvPicPr>
          <p:nvPr/>
        </p:nvPicPr>
        <p:blipFill>
          <a:blip r:embed="rId7"/>
          <a:stretch>
            <a:fillRect/>
          </a:stretch>
        </p:blipFill>
        <p:spPr>
          <a:xfrm>
            <a:off x="2328752" y="2655759"/>
            <a:ext cx="877515" cy="694437"/>
          </a:xfrm>
          <a:prstGeom prst="rect">
            <a:avLst/>
          </a:prstGeom>
        </p:spPr>
      </p:pic>
      <p:pic>
        <p:nvPicPr>
          <p:cNvPr id="46" name="Picture 45">
            <a:extLst>
              <a:ext uri="{FF2B5EF4-FFF2-40B4-BE49-F238E27FC236}">
                <a16:creationId xmlns:a16="http://schemas.microsoft.com/office/drawing/2014/main" id="{B6D545C2-FB8A-570D-DDFA-488E42963F77}"/>
              </a:ext>
            </a:extLst>
          </p:cNvPr>
          <p:cNvPicPr>
            <a:picLocks noChangeAspect="1"/>
          </p:cNvPicPr>
          <p:nvPr/>
        </p:nvPicPr>
        <p:blipFill>
          <a:blip r:embed="rId8"/>
          <a:stretch>
            <a:fillRect/>
          </a:stretch>
        </p:blipFill>
        <p:spPr>
          <a:xfrm>
            <a:off x="3574938" y="3933802"/>
            <a:ext cx="1015953" cy="822069"/>
          </a:xfrm>
          <a:prstGeom prst="rect">
            <a:avLst/>
          </a:prstGeom>
        </p:spPr>
      </p:pic>
      <p:grpSp>
        <p:nvGrpSpPr>
          <p:cNvPr id="2053" name="Group 2052">
            <a:extLst>
              <a:ext uri="{FF2B5EF4-FFF2-40B4-BE49-F238E27FC236}">
                <a16:creationId xmlns:a16="http://schemas.microsoft.com/office/drawing/2014/main" id="{9958F39E-A21C-F80C-608E-44C29B44075E}"/>
              </a:ext>
            </a:extLst>
          </p:cNvPr>
          <p:cNvGrpSpPr/>
          <p:nvPr/>
        </p:nvGrpSpPr>
        <p:grpSpPr>
          <a:xfrm>
            <a:off x="7238662" y="1756061"/>
            <a:ext cx="867438" cy="996466"/>
            <a:chOff x="7238662" y="1756061"/>
            <a:chExt cx="867438" cy="996466"/>
          </a:xfrm>
        </p:grpSpPr>
        <p:sp>
          <p:nvSpPr>
            <p:cNvPr id="48" name="Cube 47">
              <a:extLst>
                <a:ext uri="{FF2B5EF4-FFF2-40B4-BE49-F238E27FC236}">
                  <a16:creationId xmlns:a16="http://schemas.microsoft.com/office/drawing/2014/main" id="{9A4EA249-9E74-FE96-CA42-9458FBE85D3B}"/>
                </a:ext>
              </a:extLst>
            </p:cNvPr>
            <p:cNvSpPr/>
            <p:nvPr/>
          </p:nvSpPr>
          <p:spPr>
            <a:xfrm>
              <a:off x="7238662" y="1756061"/>
              <a:ext cx="769692" cy="709355"/>
            </a:xfrm>
            <a:prstGeom prst="cub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8182D803-2F6A-7894-0745-BD7C1A148120}"/>
                </a:ext>
              </a:extLst>
            </p:cNvPr>
            <p:cNvSpPr txBox="1"/>
            <p:nvPr/>
          </p:nvSpPr>
          <p:spPr>
            <a:xfrm>
              <a:off x="7371809" y="2538874"/>
              <a:ext cx="734291" cy="213653"/>
            </a:xfrm>
            <a:prstGeom prst="rect">
              <a:avLst/>
            </a:prstGeom>
            <a:noFill/>
          </p:spPr>
          <p:txBody>
            <a:bodyPr wrap="square" rtlCol="0">
              <a:spAutoFit/>
            </a:bodyPr>
            <a:lstStyle/>
            <a:p>
              <a:r>
                <a:rPr lang="en-US" sz="800" dirty="0">
                  <a:solidFill>
                    <a:schemeClr val="bg1"/>
                  </a:solidFill>
                </a:rPr>
                <a:t>3D Object</a:t>
              </a:r>
            </a:p>
          </p:txBody>
        </p:sp>
      </p:grpSp>
      <p:pic>
        <p:nvPicPr>
          <p:cNvPr id="50" name="Picture 49">
            <a:extLst>
              <a:ext uri="{FF2B5EF4-FFF2-40B4-BE49-F238E27FC236}">
                <a16:creationId xmlns:a16="http://schemas.microsoft.com/office/drawing/2014/main" id="{727D5B82-C728-3270-FB1F-27B9928D09C1}"/>
              </a:ext>
            </a:extLst>
          </p:cNvPr>
          <p:cNvPicPr>
            <a:picLocks noChangeAspect="1"/>
          </p:cNvPicPr>
          <p:nvPr/>
        </p:nvPicPr>
        <p:blipFill>
          <a:blip r:embed="rId9"/>
          <a:stretch>
            <a:fillRect/>
          </a:stretch>
        </p:blipFill>
        <p:spPr>
          <a:xfrm>
            <a:off x="7257434" y="1946832"/>
            <a:ext cx="560420" cy="516480"/>
          </a:xfrm>
          <a:prstGeom prst="rect">
            <a:avLst/>
          </a:prstGeom>
        </p:spPr>
      </p:pic>
      <p:grpSp>
        <p:nvGrpSpPr>
          <p:cNvPr id="2051" name="Group 2050">
            <a:extLst>
              <a:ext uri="{FF2B5EF4-FFF2-40B4-BE49-F238E27FC236}">
                <a16:creationId xmlns:a16="http://schemas.microsoft.com/office/drawing/2014/main" id="{2661BAE6-9EAE-52F3-B935-BB2253CEC148}"/>
              </a:ext>
            </a:extLst>
          </p:cNvPr>
          <p:cNvGrpSpPr/>
          <p:nvPr/>
        </p:nvGrpSpPr>
        <p:grpSpPr>
          <a:xfrm>
            <a:off x="4694732" y="3834850"/>
            <a:ext cx="3650433" cy="963515"/>
            <a:chOff x="4694732" y="3834850"/>
            <a:chExt cx="3650433" cy="963515"/>
          </a:xfrm>
        </p:grpSpPr>
        <p:pic>
          <p:nvPicPr>
            <p:cNvPr id="55" name="Picture 54">
              <a:extLst>
                <a:ext uri="{FF2B5EF4-FFF2-40B4-BE49-F238E27FC236}">
                  <a16:creationId xmlns:a16="http://schemas.microsoft.com/office/drawing/2014/main" id="{2B66150C-27F4-A3F8-6307-91AE779899FC}"/>
                </a:ext>
              </a:extLst>
            </p:cNvPr>
            <p:cNvPicPr>
              <a:picLocks noChangeAspect="1"/>
            </p:cNvPicPr>
            <p:nvPr/>
          </p:nvPicPr>
          <p:blipFill>
            <a:blip r:embed="rId10"/>
            <a:stretch>
              <a:fillRect/>
            </a:stretch>
          </p:blipFill>
          <p:spPr>
            <a:xfrm>
              <a:off x="7132742" y="3834850"/>
              <a:ext cx="1212423" cy="963515"/>
            </a:xfrm>
            <a:prstGeom prst="rect">
              <a:avLst/>
            </a:prstGeom>
          </p:spPr>
        </p:pic>
        <p:sp>
          <p:nvSpPr>
            <p:cNvPr id="56" name="Arrow: Right 55">
              <a:extLst>
                <a:ext uri="{FF2B5EF4-FFF2-40B4-BE49-F238E27FC236}">
                  <a16:creationId xmlns:a16="http://schemas.microsoft.com/office/drawing/2014/main" id="{5D04A4EA-6895-A3A8-8AA3-6EFC69698587}"/>
                </a:ext>
              </a:extLst>
            </p:cNvPr>
            <p:cNvSpPr/>
            <p:nvPr/>
          </p:nvSpPr>
          <p:spPr>
            <a:xfrm>
              <a:off x="4694732" y="4087228"/>
              <a:ext cx="2232541"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grpSp>
      <p:sp>
        <p:nvSpPr>
          <p:cNvPr id="59" name="Rectangle: Rounded Corners 58">
            <a:extLst>
              <a:ext uri="{FF2B5EF4-FFF2-40B4-BE49-F238E27FC236}">
                <a16:creationId xmlns:a16="http://schemas.microsoft.com/office/drawing/2014/main" id="{95721BAE-061D-D858-9D84-E4E331ACF261}"/>
              </a:ext>
            </a:extLst>
          </p:cNvPr>
          <p:cNvSpPr/>
          <p:nvPr/>
        </p:nvSpPr>
        <p:spPr>
          <a:xfrm>
            <a:off x="339436" y="787196"/>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Calibration process</a:t>
            </a:r>
            <a:endParaRPr lang="en-SG" sz="1200" dirty="0"/>
          </a:p>
        </p:txBody>
      </p:sp>
      <p:sp>
        <p:nvSpPr>
          <p:cNvPr id="60" name="Rectangle: Rounded Corners 59">
            <a:extLst>
              <a:ext uri="{FF2B5EF4-FFF2-40B4-BE49-F238E27FC236}">
                <a16:creationId xmlns:a16="http://schemas.microsoft.com/office/drawing/2014/main" id="{9EDB104F-E198-419E-4C8C-2012610B0688}"/>
              </a:ext>
            </a:extLst>
          </p:cNvPr>
          <p:cNvSpPr/>
          <p:nvPr/>
        </p:nvSpPr>
        <p:spPr>
          <a:xfrm>
            <a:off x="313528" y="1468772"/>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Pattern Projection</a:t>
            </a:r>
            <a:endParaRPr lang="en-SG" sz="1200" dirty="0"/>
          </a:p>
        </p:txBody>
      </p:sp>
      <p:sp>
        <p:nvSpPr>
          <p:cNvPr id="62" name="Rectangle: Rounded Corners 61">
            <a:extLst>
              <a:ext uri="{FF2B5EF4-FFF2-40B4-BE49-F238E27FC236}">
                <a16:creationId xmlns:a16="http://schemas.microsoft.com/office/drawing/2014/main" id="{8E86B70E-6B70-39EE-930A-DFCCC9DEC5D0}"/>
              </a:ext>
            </a:extLst>
          </p:cNvPr>
          <p:cNvSpPr/>
          <p:nvPr/>
        </p:nvSpPr>
        <p:spPr>
          <a:xfrm>
            <a:off x="324392" y="2176083"/>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200" dirty="0"/>
              <a:t>Image Acquisition</a:t>
            </a:r>
          </a:p>
        </p:txBody>
      </p:sp>
      <p:sp>
        <p:nvSpPr>
          <p:cNvPr id="63" name="Rectangle: Rounded Corners 62">
            <a:extLst>
              <a:ext uri="{FF2B5EF4-FFF2-40B4-BE49-F238E27FC236}">
                <a16:creationId xmlns:a16="http://schemas.microsoft.com/office/drawing/2014/main" id="{099ED297-2F52-8858-EB90-5AA99266F005}"/>
              </a:ext>
            </a:extLst>
          </p:cNvPr>
          <p:cNvSpPr/>
          <p:nvPr/>
        </p:nvSpPr>
        <p:spPr>
          <a:xfrm>
            <a:off x="339436" y="2865149"/>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200" dirty="0"/>
              <a:t>Phase Measurement</a:t>
            </a:r>
          </a:p>
        </p:txBody>
      </p:sp>
      <p:sp>
        <p:nvSpPr>
          <p:cNvPr id="2048" name="Rectangle: Rounded Corners 2047">
            <a:extLst>
              <a:ext uri="{FF2B5EF4-FFF2-40B4-BE49-F238E27FC236}">
                <a16:creationId xmlns:a16="http://schemas.microsoft.com/office/drawing/2014/main" id="{5BAD76A1-D688-7E9C-0921-147FB6B18D3E}"/>
              </a:ext>
            </a:extLst>
          </p:cNvPr>
          <p:cNvSpPr/>
          <p:nvPr/>
        </p:nvSpPr>
        <p:spPr>
          <a:xfrm>
            <a:off x="339436" y="3541478"/>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200" dirty="0"/>
              <a:t>Phase Unwrapping</a:t>
            </a:r>
          </a:p>
        </p:txBody>
      </p:sp>
      <p:sp>
        <p:nvSpPr>
          <p:cNvPr id="2049" name="Rectangle: Rounded Corners 2048">
            <a:extLst>
              <a:ext uri="{FF2B5EF4-FFF2-40B4-BE49-F238E27FC236}">
                <a16:creationId xmlns:a16="http://schemas.microsoft.com/office/drawing/2014/main" id="{BABA3BCA-0AAA-4CF1-DF43-A71163B2F552}"/>
              </a:ext>
            </a:extLst>
          </p:cNvPr>
          <p:cNvSpPr/>
          <p:nvPr/>
        </p:nvSpPr>
        <p:spPr>
          <a:xfrm>
            <a:off x="361776" y="4210103"/>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200" dirty="0"/>
              <a:t>3D reconstruction</a:t>
            </a:r>
          </a:p>
        </p:txBody>
      </p:sp>
      <p:sp>
        <p:nvSpPr>
          <p:cNvPr id="2055" name="Rectangle: Rounded Corners 2054">
            <a:extLst>
              <a:ext uri="{FF2B5EF4-FFF2-40B4-BE49-F238E27FC236}">
                <a16:creationId xmlns:a16="http://schemas.microsoft.com/office/drawing/2014/main" id="{160237E4-87DE-15BB-5BB6-E5E392187E93}"/>
              </a:ext>
            </a:extLst>
          </p:cNvPr>
          <p:cNvSpPr/>
          <p:nvPr/>
        </p:nvSpPr>
        <p:spPr>
          <a:xfrm>
            <a:off x="313527" y="1487017"/>
            <a:ext cx="1911928" cy="572700"/>
          </a:xfrm>
          <a:prstGeom prst="roundRect">
            <a:avLst/>
          </a:prstGeom>
          <a:effectLst>
            <a:glow rad="101600">
              <a:srgbClr val="FFFF00">
                <a:alpha val="60000"/>
              </a:srgb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Pattern Projection</a:t>
            </a:r>
            <a:endParaRPr lang="en-SG" sz="1200" dirty="0"/>
          </a:p>
        </p:txBody>
      </p:sp>
    </p:spTree>
    <p:extLst>
      <p:ext uri="{BB962C8B-B14F-4D97-AF65-F5344CB8AC3E}">
        <p14:creationId xmlns:p14="http://schemas.microsoft.com/office/powerpoint/2010/main" val="19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0-#ppt_w/2"/>
                                          </p:val>
                                        </p:tav>
                                        <p:tav tm="100000">
                                          <p:val>
                                            <p:strVal val="#ppt_x"/>
                                          </p:val>
                                        </p:tav>
                                      </p:tavLst>
                                    </p:anim>
                                    <p:anim calcmode="lin" valueType="num">
                                      <p:cBhvr additive="base">
                                        <p:cTn id="24" dur="500" fill="hold"/>
                                        <p:tgtEl>
                                          <p:spTgt spid="59"/>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 presetClass="entr" presetSubtype="0" fill="hold" nodeType="withEffect">
                                  <p:stCondLst>
                                    <p:cond delay="0"/>
                                  </p:stCondLst>
                                  <p:childTnLst>
                                    <p:set>
                                      <p:cBhvr>
                                        <p:cTn id="32" dur="1" fill="hold">
                                          <p:stCondLst>
                                            <p:cond delay="0"/>
                                          </p:stCondLst>
                                        </p:cTn>
                                        <p:tgtEl>
                                          <p:spTgt spid="20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0-#ppt_w/2"/>
                                          </p:val>
                                        </p:tav>
                                        <p:tav tm="100000">
                                          <p:val>
                                            <p:strVal val="#ppt_x"/>
                                          </p:val>
                                        </p:tav>
                                      </p:tavLst>
                                    </p:anim>
                                    <p:anim calcmode="lin" valueType="num">
                                      <p:cBhvr additive="base">
                                        <p:cTn id="38" dur="500" fill="hold"/>
                                        <p:tgtEl>
                                          <p:spTgt spid="60"/>
                                        </p:tgtEl>
                                        <p:attrNameLst>
                                          <p:attrName>ppt_y</p:attrName>
                                        </p:attrNameLst>
                                      </p:cBhvr>
                                      <p:tavLst>
                                        <p:tav tm="0">
                                          <p:val>
                                            <p:strVal val="#ppt_y"/>
                                          </p:val>
                                        </p:tav>
                                        <p:tav tm="100000">
                                          <p:val>
                                            <p:strVal val="#ppt_y"/>
                                          </p:val>
                                        </p:tav>
                                      </p:tavLst>
                                    </p:anim>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additive="base">
                                        <p:cTn id="52" dur="500" fill="hold"/>
                                        <p:tgtEl>
                                          <p:spTgt spid="62"/>
                                        </p:tgtEl>
                                        <p:attrNameLst>
                                          <p:attrName>ppt_x</p:attrName>
                                        </p:attrNameLst>
                                      </p:cBhvr>
                                      <p:tavLst>
                                        <p:tav tm="0">
                                          <p:val>
                                            <p:strVal val="0-#ppt_w/2"/>
                                          </p:val>
                                        </p:tav>
                                        <p:tav tm="100000">
                                          <p:val>
                                            <p:strVal val="#ppt_x"/>
                                          </p:val>
                                        </p:tav>
                                      </p:tavLst>
                                    </p:anim>
                                    <p:anim calcmode="lin" valueType="num">
                                      <p:cBhvr additive="base">
                                        <p:cTn id="53" dur="500" fill="hold"/>
                                        <p:tgtEl>
                                          <p:spTgt spid="62"/>
                                        </p:tgtEl>
                                        <p:attrNameLst>
                                          <p:attrName>ppt_y</p:attrName>
                                        </p:attrNameLst>
                                      </p:cBhvr>
                                      <p:tavLst>
                                        <p:tav tm="0">
                                          <p:val>
                                            <p:strVal val="#ppt_y"/>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anim calcmode="lin" valueType="num">
                                      <p:cBhvr additive="base">
                                        <p:cTn id="65" dur="500" fill="hold"/>
                                        <p:tgtEl>
                                          <p:spTgt spid="63"/>
                                        </p:tgtEl>
                                        <p:attrNameLst>
                                          <p:attrName>ppt_x</p:attrName>
                                        </p:attrNameLst>
                                      </p:cBhvr>
                                      <p:tavLst>
                                        <p:tav tm="0">
                                          <p:val>
                                            <p:strVal val="0-#ppt_w/2"/>
                                          </p:val>
                                        </p:tav>
                                        <p:tav tm="100000">
                                          <p:val>
                                            <p:strVal val="#ppt_x"/>
                                          </p:val>
                                        </p:tav>
                                      </p:tavLst>
                                    </p:anim>
                                    <p:anim calcmode="lin" valueType="num">
                                      <p:cBhvr additive="base">
                                        <p:cTn id="66"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2048"/>
                                        </p:tgtEl>
                                        <p:attrNameLst>
                                          <p:attrName>style.visibility</p:attrName>
                                        </p:attrNameLst>
                                      </p:cBhvr>
                                      <p:to>
                                        <p:strVal val="visible"/>
                                      </p:to>
                                    </p:set>
                                    <p:anim calcmode="lin" valueType="num">
                                      <p:cBhvr additive="base">
                                        <p:cTn id="71" dur="500" fill="hold"/>
                                        <p:tgtEl>
                                          <p:spTgt spid="2048"/>
                                        </p:tgtEl>
                                        <p:attrNameLst>
                                          <p:attrName>ppt_x</p:attrName>
                                        </p:attrNameLst>
                                      </p:cBhvr>
                                      <p:tavLst>
                                        <p:tav tm="0">
                                          <p:val>
                                            <p:strVal val="0-#ppt_w/2"/>
                                          </p:val>
                                        </p:tav>
                                        <p:tav tm="100000">
                                          <p:val>
                                            <p:strVal val="#ppt_x"/>
                                          </p:val>
                                        </p:tav>
                                      </p:tavLst>
                                    </p:anim>
                                    <p:anim calcmode="lin" valueType="num">
                                      <p:cBhvr additive="base">
                                        <p:cTn id="72" dur="500" fill="hold"/>
                                        <p:tgtEl>
                                          <p:spTgt spid="20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049"/>
                                        </p:tgtEl>
                                        <p:attrNameLst>
                                          <p:attrName>style.visibility</p:attrName>
                                        </p:attrNameLst>
                                      </p:cBhvr>
                                      <p:to>
                                        <p:strVal val="visible"/>
                                      </p:to>
                                    </p:set>
                                    <p:anim calcmode="lin" valueType="num">
                                      <p:cBhvr additive="base">
                                        <p:cTn id="75" dur="500" fill="hold"/>
                                        <p:tgtEl>
                                          <p:spTgt spid="2049"/>
                                        </p:tgtEl>
                                        <p:attrNameLst>
                                          <p:attrName>ppt_x</p:attrName>
                                        </p:attrNameLst>
                                      </p:cBhvr>
                                      <p:tavLst>
                                        <p:tav tm="0">
                                          <p:val>
                                            <p:strVal val="0-#ppt_w/2"/>
                                          </p:val>
                                        </p:tav>
                                        <p:tav tm="100000">
                                          <p:val>
                                            <p:strVal val="#ppt_x"/>
                                          </p:val>
                                        </p:tav>
                                      </p:tavLst>
                                    </p:anim>
                                    <p:anim calcmode="lin" valueType="num">
                                      <p:cBhvr additive="base">
                                        <p:cTn id="76" dur="500" fill="hold"/>
                                        <p:tgtEl>
                                          <p:spTgt spid="2049"/>
                                        </p:tgtEl>
                                        <p:attrNameLst>
                                          <p:attrName>ppt_y</p:attrName>
                                        </p:attrNameLst>
                                      </p:cBhvr>
                                      <p:tavLst>
                                        <p:tav tm="0">
                                          <p:val>
                                            <p:strVal val="#ppt_y"/>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2051"/>
                                        </p:tgtEl>
                                        <p:attrNameLst>
                                          <p:attrName>style.visibility</p:attrName>
                                        </p:attrNameLst>
                                      </p:cBhvr>
                                      <p:to>
                                        <p:strVal val="visible"/>
                                      </p:to>
                                    </p:set>
                                    <p:animEffect transition="in" filter="fade">
                                      <p:cBhvr>
                                        <p:cTn id="79" dur="500"/>
                                        <p:tgtEl>
                                          <p:spTgt spid="2051"/>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9" grpId="0"/>
      <p:bldP spid="29" grpId="1"/>
      <p:bldP spid="38" grpId="0" animBg="1"/>
      <p:bldP spid="39" grpId="0" animBg="1"/>
      <p:bldP spid="59" grpId="0" animBg="1"/>
      <p:bldP spid="60" grpId="0" animBg="1"/>
      <p:bldP spid="62" grpId="0" animBg="1"/>
      <p:bldP spid="63" grpId="0" animBg="1"/>
      <p:bldP spid="2048" grpId="0" animBg="1"/>
      <p:bldP spid="2049" grpId="0" animBg="1"/>
      <p:bldP spid="20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175351"/>
            <a:ext cx="7704000" cy="572700"/>
          </a:xfrm>
        </p:spPr>
        <p:txBody>
          <a:bodyPr/>
          <a:lstStyle/>
          <a:p>
            <a:r>
              <a:rPr lang="en-SG" sz="2000" dirty="0"/>
              <a:t>Project Motivation</a:t>
            </a:r>
            <a:endParaRPr lang="en-SG" dirty="0"/>
          </a:p>
        </p:txBody>
      </p:sp>
      <p:grpSp>
        <p:nvGrpSpPr>
          <p:cNvPr id="5" name="Group 4">
            <a:extLst>
              <a:ext uri="{FF2B5EF4-FFF2-40B4-BE49-F238E27FC236}">
                <a16:creationId xmlns:a16="http://schemas.microsoft.com/office/drawing/2014/main" id="{B8E4A0F2-438D-9635-AEDD-83027852C108}"/>
              </a:ext>
            </a:extLst>
          </p:cNvPr>
          <p:cNvGrpSpPr/>
          <p:nvPr/>
        </p:nvGrpSpPr>
        <p:grpSpPr>
          <a:xfrm>
            <a:off x="1011513" y="1190473"/>
            <a:ext cx="1468582" cy="923860"/>
            <a:chOff x="2729345" y="1425743"/>
            <a:chExt cx="1468582" cy="923860"/>
          </a:xfrm>
        </p:grpSpPr>
        <p:pic>
          <p:nvPicPr>
            <p:cNvPr id="6" name="Picture 5">
              <a:extLst>
                <a:ext uri="{FF2B5EF4-FFF2-40B4-BE49-F238E27FC236}">
                  <a16:creationId xmlns:a16="http://schemas.microsoft.com/office/drawing/2014/main" id="{283EB07C-52DB-9D69-B0A7-E9A4D8C7C24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50" b="93785" l="9048" r="94762">
                          <a14:foregroundMark x1="90000" y1="58192" x2="90000" y2="58192"/>
                          <a14:foregroundMark x1="90952" y1="68362" x2="90952" y2="68362"/>
                          <a14:foregroundMark x1="96190" y1="67232" x2="96190" y2="67232"/>
                          <a14:foregroundMark x1="52857" y1="94915" x2="52857" y2="94915"/>
                          <a14:foregroundMark x1="25714" y1="62712" x2="25714" y2="62712"/>
                          <a14:foregroundMark x1="28095" y1="58192" x2="28095" y2="58192"/>
                          <a14:foregroundMark x1="9048" y1="25424" x2="9048" y2="25424"/>
                          <a14:foregroundMark x1="63810" y1="5650" x2="63810" y2="5650"/>
                        </a14:backgroundRemoval>
                      </a14:imgEffect>
                    </a14:imgLayer>
                  </a14:imgProps>
                </a:ext>
              </a:extLst>
            </a:blip>
            <a:stretch>
              <a:fillRect/>
            </a:stretch>
          </p:blipFill>
          <p:spPr>
            <a:xfrm>
              <a:off x="2982120" y="1425743"/>
              <a:ext cx="848661" cy="715300"/>
            </a:xfrm>
            <a:prstGeom prst="rect">
              <a:avLst/>
            </a:prstGeom>
          </p:spPr>
        </p:pic>
        <p:sp>
          <p:nvSpPr>
            <p:cNvPr id="7" name="TextBox 6">
              <a:extLst>
                <a:ext uri="{FF2B5EF4-FFF2-40B4-BE49-F238E27FC236}">
                  <a16:creationId xmlns:a16="http://schemas.microsoft.com/office/drawing/2014/main" id="{A3FDEDAA-3533-E610-81CC-4FD63C2BA1B2}"/>
                </a:ext>
              </a:extLst>
            </p:cNvPr>
            <p:cNvSpPr txBox="1"/>
            <p:nvPr/>
          </p:nvSpPr>
          <p:spPr>
            <a:xfrm>
              <a:off x="2729345" y="2134159"/>
              <a:ext cx="1468582" cy="215444"/>
            </a:xfrm>
            <a:prstGeom prst="rect">
              <a:avLst/>
            </a:prstGeom>
            <a:noFill/>
          </p:spPr>
          <p:txBody>
            <a:bodyPr wrap="square" rtlCol="0">
              <a:spAutoFit/>
            </a:bodyPr>
            <a:lstStyle/>
            <a:p>
              <a:r>
                <a:rPr lang="en-US" sz="800" dirty="0">
                  <a:solidFill>
                    <a:schemeClr val="bg1"/>
                  </a:solidFill>
                </a:rPr>
                <a:t>DLP® LightCrafter™ 6500 </a:t>
              </a:r>
            </a:p>
          </p:txBody>
        </p:sp>
      </p:grpSp>
      <p:sp>
        <p:nvSpPr>
          <p:cNvPr id="9" name="TextBox 8">
            <a:extLst>
              <a:ext uri="{FF2B5EF4-FFF2-40B4-BE49-F238E27FC236}">
                <a16:creationId xmlns:a16="http://schemas.microsoft.com/office/drawing/2014/main" id="{A3DBC56F-E39F-DC87-96DD-02E8EAB6D108}"/>
              </a:ext>
            </a:extLst>
          </p:cNvPr>
          <p:cNvSpPr txBox="1"/>
          <p:nvPr/>
        </p:nvSpPr>
        <p:spPr>
          <a:xfrm>
            <a:off x="2365724" y="955284"/>
            <a:ext cx="2829731" cy="3754874"/>
          </a:xfrm>
          <a:prstGeom prst="rect">
            <a:avLst/>
          </a:prstGeom>
          <a:noFill/>
        </p:spPr>
        <p:txBody>
          <a:bodyPr wrap="square" rtlCol="0">
            <a:spAutoFit/>
          </a:bodyPr>
          <a:lstStyle/>
          <a:p>
            <a:r>
              <a:rPr lang="en-US" dirty="0">
                <a:solidFill>
                  <a:schemeClr val="bg1"/>
                </a:solidFill>
              </a:rPr>
              <a:t>DLP Lightcrafter 6500 is fast but presents a speed bottleneck issues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For 8-bit image is </a:t>
            </a:r>
            <a:r>
              <a:rPr lang="en-US" b="1" dirty="0">
                <a:solidFill>
                  <a:schemeClr val="bg1"/>
                </a:solidFill>
              </a:rPr>
              <a:t>247 Hz</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For 1-bit image is </a:t>
            </a:r>
            <a:r>
              <a:rPr lang="en-US" b="1" dirty="0">
                <a:solidFill>
                  <a:schemeClr val="bg1"/>
                </a:solidFill>
              </a:rPr>
              <a:t>~1000 Hz</a:t>
            </a:r>
          </a:p>
          <a:p>
            <a:endParaRPr lang="en-US" dirty="0">
              <a:solidFill>
                <a:schemeClr val="bg1"/>
              </a:solidFill>
            </a:endParaRPr>
          </a:p>
        </p:txBody>
      </p:sp>
      <p:pic>
        <p:nvPicPr>
          <p:cNvPr id="13" name="Picture 12">
            <a:extLst>
              <a:ext uri="{FF2B5EF4-FFF2-40B4-BE49-F238E27FC236}">
                <a16:creationId xmlns:a16="http://schemas.microsoft.com/office/drawing/2014/main" id="{0E6F7E86-802F-371D-E844-C0D2AACD9309}"/>
              </a:ext>
            </a:extLst>
          </p:cNvPr>
          <p:cNvPicPr>
            <a:picLocks noChangeAspect="1"/>
          </p:cNvPicPr>
          <p:nvPr/>
        </p:nvPicPr>
        <p:blipFill>
          <a:blip r:embed="rId5"/>
          <a:srcRect r="63553" b="45727"/>
          <a:stretch/>
        </p:blipFill>
        <p:spPr>
          <a:xfrm>
            <a:off x="2471923" y="1725958"/>
            <a:ext cx="1901247" cy="916772"/>
          </a:xfrm>
          <a:prstGeom prst="rect">
            <a:avLst/>
          </a:prstGeom>
        </p:spPr>
      </p:pic>
      <p:pic>
        <p:nvPicPr>
          <p:cNvPr id="15" name="Picture 14">
            <a:extLst>
              <a:ext uri="{FF2B5EF4-FFF2-40B4-BE49-F238E27FC236}">
                <a16:creationId xmlns:a16="http://schemas.microsoft.com/office/drawing/2014/main" id="{F46C7582-83ED-3204-8B7C-A0BB655D0555}"/>
              </a:ext>
            </a:extLst>
          </p:cNvPr>
          <p:cNvPicPr>
            <a:picLocks noChangeAspect="1"/>
          </p:cNvPicPr>
          <p:nvPr/>
        </p:nvPicPr>
        <p:blipFill>
          <a:blip r:embed="rId6"/>
          <a:stretch>
            <a:fillRect/>
          </a:stretch>
        </p:blipFill>
        <p:spPr>
          <a:xfrm>
            <a:off x="2435048" y="3160696"/>
            <a:ext cx="1901247" cy="993398"/>
          </a:xfrm>
          <a:prstGeom prst="rect">
            <a:avLst/>
          </a:prstGeom>
        </p:spPr>
      </p:pic>
      <p:grpSp>
        <p:nvGrpSpPr>
          <p:cNvPr id="19" name="Group 18">
            <a:extLst>
              <a:ext uri="{FF2B5EF4-FFF2-40B4-BE49-F238E27FC236}">
                <a16:creationId xmlns:a16="http://schemas.microsoft.com/office/drawing/2014/main" id="{5357F43E-05EB-8C87-6141-01EC78988B4B}"/>
              </a:ext>
            </a:extLst>
          </p:cNvPr>
          <p:cNvGrpSpPr/>
          <p:nvPr/>
        </p:nvGrpSpPr>
        <p:grpSpPr>
          <a:xfrm>
            <a:off x="5232820" y="831674"/>
            <a:ext cx="3191180" cy="4218271"/>
            <a:chOff x="5232820" y="665420"/>
            <a:chExt cx="3191180" cy="4218271"/>
          </a:xfrm>
        </p:grpSpPr>
        <p:sp>
          <p:nvSpPr>
            <p:cNvPr id="16" name="TextBox 15">
              <a:extLst>
                <a:ext uri="{FF2B5EF4-FFF2-40B4-BE49-F238E27FC236}">
                  <a16:creationId xmlns:a16="http://schemas.microsoft.com/office/drawing/2014/main" id="{B81969AB-CA66-8E9F-4F3A-5E2D72FD3250}"/>
                </a:ext>
              </a:extLst>
            </p:cNvPr>
            <p:cNvSpPr txBox="1"/>
            <p:nvPr/>
          </p:nvSpPr>
          <p:spPr>
            <a:xfrm>
              <a:off x="5232820" y="1559704"/>
              <a:ext cx="3191180" cy="3323987"/>
            </a:xfrm>
            <a:prstGeom prst="rect">
              <a:avLst/>
            </a:prstGeom>
            <a:noFill/>
          </p:spPr>
          <p:txBody>
            <a:bodyPr wrap="square" rtlCol="0">
              <a:spAutoFit/>
            </a:bodyPr>
            <a:lstStyle/>
            <a:p>
              <a:endParaRPr lang="en-US" dirty="0">
                <a:solidFill>
                  <a:schemeClr val="bg1"/>
                </a:solidFill>
              </a:endParaRPr>
            </a:p>
            <a:p>
              <a:r>
                <a:rPr lang="en-US" b="1" dirty="0">
                  <a:solidFill>
                    <a:schemeClr val="bg1"/>
                  </a:solidFill>
                </a:rPr>
                <a:t>Binary dithering techniques</a:t>
              </a:r>
            </a:p>
            <a:p>
              <a:r>
                <a:rPr lang="en-US" dirty="0">
                  <a:solidFill>
                    <a:schemeClr val="bg1"/>
                  </a:solidFill>
                </a:rPr>
                <a:t>converts grayscale sinusoidal patterns into binary patterns (1-bit) by simulating grayscale intensity through pixel modulation.</a:t>
              </a:r>
            </a:p>
            <a:p>
              <a:endParaRPr lang="en-US" dirty="0">
                <a:solidFill>
                  <a:schemeClr val="bg1"/>
                </a:solidFill>
              </a:endParaRPr>
            </a:p>
            <a:p>
              <a:r>
                <a:rPr lang="en-US" b="1" dirty="0">
                  <a:solidFill>
                    <a:schemeClr val="bg1"/>
                  </a:solidFill>
                </a:rPr>
                <a:t>Defocusing</a:t>
              </a:r>
            </a:p>
            <a:p>
              <a:r>
                <a:rPr lang="en-US" dirty="0">
                  <a:solidFill>
                    <a:schemeClr val="bg1"/>
                  </a:solidFill>
                </a:rPr>
                <a:t>smooths the sharp transitions in binary patterns, transforming them into approximate sinusoidal patterns. This reduces artifacts caused by binary edges</a:t>
              </a:r>
            </a:p>
            <a:p>
              <a:endParaRPr lang="en-US" dirty="0">
                <a:solidFill>
                  <a:schemeClr val="bg1"/>
                </a:solidFill>
              </a:endParaRPr>
            </a:p>
            <a:p>
              <a:endParaRPr lang="en-US" dirty="0">
                <a:solidFill>
                  <a:schemeClr val="bg1"/>
                </a:solidFill>
              </a:endParaRPr>
            </a:p>
          </p:txBody>
        </p:sp>
        <p:pic>
          <p:nvPicPr>
            <p:cNvPr id="5124" name="Picture 4" descr="What Solutions are you providing to the world in 2020? - THE BUSINESS  PACKAGE">
              <a:extLst>
                <a:ext uri="{FF2B5EF4-FFF2-40B4-BE49-F238E27FC236}">
                  <a16:creationId xmlns:a16="http://schemas.microsoft.com/office/drawing/2014/main" id="{BB8AD0FE-1B92-44AB-FCE5-7ADB64A8C5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1289" y="665420"/>
              <a:ext cx="1315820" cy="9611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810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Project Objective</a:t>
            </a:r>
            <a:endParaRPr lang="en-SG" dirty="0"/>
          </a:p>
        </p:txBody>
      </p:sp>
      <p:sp>
        <p:nvSpPr>
          <p:cNvPr id="2" name="Rectangle: Rounded Corners 1">
            <a:extLst>
              <a:ext uri="{FF2B5EF4-FFF2-40B4-BE49-F238E27FC236}">
                <a16:creationId xmlns:a16="http://schemas.microsoft.com/office/drawing/2014/main" id="{696A769A-18E6-E757-A4D4-52017E8ADB0B}"/>
              </a:ext>
            </a:extLst>
          </p:cNvPr>
          <p:cNvSpPr/>
          <p:nvPr/>
        </p:nvSpPr>
        <p:spPr>
          <a:xfrm>
            <a:off x="3553690" y="1279962"/>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Pattern Projection</a:t>
            </a:r>
            <a:endParaRPr lang="en-SG" sz="1200" dirty="0"/>
          </a:p>
        </p:txBody>
      </p:sp>
      <p:sp>
        <p:nvSpPr>
          <p:cNvPr id="4" name="Rectangle: Rounded Corners 3">
            <a:extLst>
              <a:ext uri="{FF2B5EF4-FFF2-40B4-BE49-F238E27FC236}">
                <a16:creationId xmlns:a16="http://schemas.microsoft.com/office/drawing/2014/main" id="{5C7170C4-22D4-2CB5-7037-01B54038A616}"/>
              </a:ext>
            </a:extLst>
          </p:cNvPr>
          <p:cNvSpPr/>
          <p:nvPr/>
        </p:nvSpPr>
        <p:spPr>
          <a:xfrm>
            <a:off x="1607125" y="2651630"/>
            <a:ext cx="2279073" cy="156707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Using Binary Dithering and defocusing technique to resolve the speed bottleneck issues</a:t>
            </a:r>
            <a:endParaRPr lang="en-SG" sz="1200" dirty="0"/>
          </a:p>
        </p:txBody>
      </p:sp>
      <p:sp>
        <p:nvSpPr>
          <p:cNvPr id="5" name="Rectangle: Rounded Corners 4">
            <a:extLst>
              <a:ext uri="{FF2B5EF4-FFF2-40B4-BE49-F238E27FC236}">
                <a16:creationId xmlns:a16="http://schemas.microsoft.com/office/drawing/2014/main" id="{FD3C4350-6840-CC2A-64DC-B54543B153C2}"/>
              </a:ext>
            </a:extLst>
          </p:cNvPr>
          <p:cNvSpPr/>
          <p:nvPr/>
        </p:nvSpPr>
        <p:spPr>
          <a:xfrm>
            <a:off x="5257803" y="2651630"/>
            <a:ext cx="2279073" cy="156707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Develop a software to project the pattern developed to the DLP projector</a:t>
            </a:r>
            <a:endParaRPr lang="en-SG" sz="1200" dirty="0"/>
          </a:p>
        </p:txBody>
      </p:sp>
      <p:sp>
        <p:nvSpPr>
          <p:cNvPr id="6" name="Left Brace 5">
            <a:extLst>
              <a:ext uri="{FF2B5EF4-FFF2-40B4-BE49-F238E27FC236}">
                <a16:creationId xmlns:a16="http://schemas.microsoft.com/office/drawing/2014/main" id="{7B855D91-C6CB-2DAC-F4BC-22F3B20201BC}"/>
              </a:ext>
            </a:extLst>
          </p:cNvPr>
          <p:cNvSpPr/>
          <p:nvPr/>
        </p:nvSpPr>
        <p:spPr>
          <a:xfrm rot="5400000">
            <a:off x="4110169" y="1168027"/>
            <a:ext cx="798968" cy="2168237"/>
          </a:xfrm>
          <a:prstGeom prst="lef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626181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91"/>
          <p:cNvSpPr/>
          <p:nvPr/>
        </p:nvSpPr>
        <p:spPr>
          <a:xfrm>
            <a:off x="134318" y="1458892"/>
            <a:ext cx="1127412" cy="915713"/>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1"/>
          <p:cNvSpPr/>
          <p:nvPr/>
        </p:nvSpPr>
        <p:spPr>
          <a:xfrm>
            <a:off x="1549442" y="1444602"/>
            <a:ext cx="1167132" cy="915713"/>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1"/>
          <p:cNvSpPr/>
          <p:nvPr/>
        </p:nvSpPr>
        <p:spPr>
          <a:xfrm>
            <a:off x="2979282" y="1458892"/>
            <a:ext cx="1136998" cy="887134"/>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1"/>
          <p:cNvSpPr/>
          <p:nvPr/>
        </p:nvSpPr>
        <p:spPr>
          <a:xfrm>
            <a:off x="4523807" y="1458892"/>
            <a:ext cx="1034106" cy="887134"/>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1"/>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Timeline</a:t>
            </a:r>
            <a:endParaRPr b="0" dirty="0"/>
          </a:p>
        </p:txBody>
      </p:sp>
      <p:sp>
        <p:nvSpPr>
          <p:cNvPr id="1282" name="Google Shape;1282;p91"/>
          <p:cNvSpPr txBox="1"/>
          <p:nvPr/>
        </p:nvSpPr>
        <p:spPr>
          <a:xfrm>
            <a:off x="54587" y="3016624"/>
            <a:ext cx="981209"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FYP start</a:t>
            </a:r>
            <a:endParaRPr sz="1200" b="1" dirty="0">
              <a:solidFill>
                <a:schemeClr val="lt1"/>
              </a:solidFill>
              <a:latin typeface="IBM Plex Sans"/>
              <a:ea typeface="IBM Plex Sans"/>
              <a:cs typeface="IBM Plex Sans"/>
              <a:sym typeface="IBM Plex Sans"/>
            </a:endParaRPr>
          </a:p>
        </p:txBody>
      </p:sp>
      <p:sp>
        <p:nvSpPr>
          <p:cNvPr id="1291" name="Google Shape;1291;p91"/>
          <p:cNvSpPr txBox="1"/>
          <p:nvPr/>
        </p:nvSpPr>
        <p:spPr>
          <a:xfrm>
            <a:off x="207431" y="1836508"/>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Jan 2024</a:t>
            </a:r>
            <a:endParaRPr sz="1200" b="1" dirty="0">
              <a:solidFill>
                <a:schemeClr val="lt1"/>
              </a:solidFill>
              <a:latin typeface="IBM Plex Sans"/>
              <a:ea typeface="IBM Plex Sans"/>
              <a:cs typeface="IBM Plex Sans"/>
              <a:sym typeface="IBM Plex Sans"/>
            </a:endParaRPr>
          </a:p>
        </p:txBody>
      </p:sp>
      <p:sp>
        <p:nvSpPr>
          <p:cNvPr id="1294" name="Google Shape;1294;p91"/>
          <p:cNvSpPr/>
          <p:nvPr/>
        </p:nvSpPr>
        <p:spPr>
          <a:xfrm>
            <a:off x="239093" y="1573192"/>
            <a:ext cx="1083037" cy="88004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1"/>
          <p:cNvSpPr/>
          <p:nvPr/>
        </p:nvSpPr>
        <p:spPr>
          <a:xfrm>
            <a:off x="1637874" y="1558996"/>
            <a:ext cx="1101463" cy="894236"/>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1"/>
          <p:cNvSpPr/>
          <p:nvPr/>
        </p:nvSpPr>
        <p:spPr>
          <a:xfrm>
            <a:off x="3083374" y="1578272"/>
            <a:ext cx="1101463" cy="858071"/>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1"/>
          <p:cNvSpPr/>
          <p:nvPr/>
        </p:nvSpPr>
        <p:spPr>
          <a:xfrm>
            <a:off x="4620194" y="1586013"/>
            <a:ext cx="1092261" cy="854397"/>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 name="Google Shape;1298;p91"/>
          <p:cNvCxnSpPr>
            <a:cxnSpLocks/>
            <a:stCxn id="1294" idx="0"/>
            <a:endCxn id="1295" idx="2"/>
          </p:cNvCxnSpPr>
          <p:nvPr/>
        </p:nvCxnSpPr>
        <p:spPr>
          <a:xfrm flipV="1">
            <a:off x="1322130" y="2006114"/>
            <a:ext cx="315744" cy="7098"/>
          </a:xfrm>
          <a:prstGeom prst="straightConnector1">
            <a:avLst/>
          </a:prstGeom>
          <a:noFill/>
          <a:ln w="9525" cap="flat" cmpd="sng">
            <a:solidFill>
              <a:schemeClr val="lt1"/>
            </a:solidFill>
            <a:prstDash val="solid"/>
            <a:round/>
            <a:headEnd type="none" w="med" len="med"/>
            <a:tailEnd type="none" w="med" len="med"/>
          </a:ln>
        </p:spPr>
      </p:cxnSp>
      <p:cxnSp>
        <p:nvCxnSpPr>
          <p:cNvPr id="1299" name="Google Shape;1299;p91"/>
          <p:cNvCxnSpPr>
            <a:cxnSpLocks/>
            <a:stCxn id="1295" idx="0"/>
            <a:endCxn id="1296" idx="2"/>
          </p:cNvCxnSpPr>
          <p:nvPr/>
        </p:nvCxnSpPr>
        <p:spPr>
          <a:xfrm>
            <a:off x="2739337" y="2006114"/>
            <a:ext cx="344037" cy="1194"/>
          </a:xfrm>
          <a:prstGeom prst="straightConnector1">
            <a:avLst/>
          </a:prstGeom>
          <a:noFill/>
          <a:ln w="9525" cap="flat" cmpd="sng">
            <a:solidFill>
              <a:schemeClr val="lt1"/>
            </a:solidFill>
            <a:prstDash val="solid"/>
            <a:round/>
            <a:headEnd type="none" w="med" len="med"/>
            <a:tailEnd type="none" w="med" len="med"/>
          </a:ln>
        </p:spPr>
      </p:cxnSp>
      <p:cxnSp>
        <p:nvCxnSpPr>
          <p:cNvPr id="1300" name="Google Shape;1300;p91"/>
          <p:cNvCxnSpPr>
            <a:cxnSpLocks/>
            <a:stCxn id="1296" idx="0"/>
            <a:endCxn id="1297" idx="2"/>
          </p:cNvCxnSpPr>
          <p:nvPr/>
        </p:nvCxnSpPr>
        <p:spPr>
          <a:xfrm>
            <a:off x="4184837" y="2007308"/>
            <a:ext cx="435357" cy="5904"/>
          </a:xfrm>
          <a:prstGeom prst="straightConnector1">
            <a:avLst/>
          </a:prstGeom>
          <a:noFill/>
          <a:ln w="9525" cap="flat" cmpd="sng">
            <a:solidFill>
              <a:schemeClr val="lt1"/>
            </a:solidFill>
            <a:prstDash val="solid"/>
            <a:round/>
            <a:headEnd type="none" w="med" len="med"/>
            <a:tailEnd type="none" w="med" len="med"/>
          </a:ln>
        </p:spPr>
      </p:cxnSp>
      <p:sp>
        <p:nvSpPr>
          <p:cNvPr id="10" name="Google Shape;1290;p91">
            <a:extLst>
              <a:ext uri="{FF2B5EF4-FFF2-40B4-BE49-F238E27FC236}">
                <a16:creationId xmlns:a16="http://schemas.microsoft.com/office/drawing/2014/main" id="{0F04B852-02C1-BADC-B00E-83CA0BA26E9F}"/>
              </a:ext>
            </a:extLst>
          </p:cNvPr>
          <p:cNvSpPr txBox="1"/>
          <p:nvPr/>
        </p:nvSpPr>
        <p:spPr>
          <a:xfrm>
            <a:off x="4613487" y="1812062"/>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June 2024</a:t>
            </a:r>
            <a:endParaRPr sz="1200" b="1" dirty="0">
              <a:solidFill>
                <a:schemeClr val="lt1"/>
              </a:solidFill>
              <a:latin typeface="IBM Plex Sans"/>
              <a:ea typeface="IBM Plex Sans"/>
              <a:cs typeface="IBM Plex Sans"/>
              <a:sym typeface="IBM Plex Sans"/>
            </a:endParaRPr>
          </a:p>
        </p:txBody>
      </p:sp>
      <p:sp>
        <p:nvSpPr>
          <p:cNvPr id="11" name="Google Shape;1292;p91">
            <a:extLst>
              <a:ext uri="{FF2B5EF4-FFF2-40B4-BE49-F238E27FC236}">
                <a16:creationId xmlns:a16="http://schemas.microsoft.com/office/drawing/2014/main" id="{AD3FC6CA-5FF8-40CB-9A33-34646FDC91CC}"/>
              </a:ext>
            </a:extLst>
          </p:cNvPr>
          <p:cNvSpPr txBox="1"/>
          <p:nvPr/>
        </p:nvSpPr>
        <p:spPr>
          <a:xfrm>
            <a:off x="1687931" y="1795409"/>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March 2024</a:t>
            </a:r>
            <a:endParaRPr sz="1200" b="1" dirty="0">
              <a:solidFill>
                <a:schemeClr val="lt1"/>
              </a:solidFill>
              <a:latin typeface="IBM Plex Sans"/>
              <a:ea typeface="IBM Plex Sans"/>
              <a:cs typeface="IBM Plex Sans"/>
              <a:sym typeface="IBM Plex Sans"/>
            </a:endParaRPr>
          </a:p>
        </p:txBody>
      </p:sp>
      <p:sp>
        <p:nvSpPr>
          <p:cNvPr id="12" name="Google Shape;1293;p91">
            <a:extLst>
              <a:ext uri="{FF2B5EF4-FFF2-40B4-BE49-F238E27FC236}">
                <a16:creationId xmlns:a16="http://schemas.microsoft.com/office/drawing/2014/main" id="{B5DFC7CB-C258-3607-5245-854424F2800C}"/>
              </a:ext>
            </a:extLst>
          </p:cNvPr>
          <p:cNvSpPr txBox="1"/>
          <p:nvPr/>
        </p:nvSpPr>
        <p:spPr>
          <a:xfrm>
            <a:off x="3113754" y="1819373"/>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May 2024</a:t>
            </a:r>
            <a:endParaRPr sz="1200" b="1" dirty="0">
              <a:solidFill>
                <a:schemeClr val="lt1"/>
              </a:solidFill>
              <a:latin typeface="IBM Plex Sans"/>
              <a:ea typeface="IBM Plex Sans"/>
              <a:cs typeface="IBM Plex Sans"/>
              <a:sym typeface="IBM Plex Sans"/>
            </a:endParaRPr>
          </a:p>
        </p:txBody>
      </p:sp>
      <p:sp>
        <p:nvSpPr>
          <p:cNvPr id="24" name="Google Shape;1280;p91">
            <a:extLst>
              <a:ext uri="{FF2B5EF4-FFF2-40B4-BE49-F238E27FC236}">
                <a16:creationId xmlns:a16="http://schemas.microsoft.com/office/drawing/2014/main" id="{DFEE5320-5BA0-A2C5-15EE-875137415EEC}"/>
              </a:ext>
            </a:extLst>
          </p:cNvPr>
          <p:cNvSpPr/>
          <p:nvPr/>
        </p:nvSpPr>
        <p:spPr>
          <a:xfrm>
            <a:off x="6058132" y="1458892"/>
            <a:ext cx="1034106" cy="887134"/>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7;p91">
            <a:extLst>
              <a:ext uri="{FF2B5EF4-FFF2-40B4-BE49-F238E27FC236}">
                <a16:creationId xmlns:a16="http://schemas.microsoft.com/office/drawing/2014/main" id="{D20FA4EC-C64E-D59E-348A-6F0E1C0B0626}"/>
              </a:ext>
            </a:extLst>
          </p:cNvPr>
          <p:cNvSpPr/>
          <p:nvPr/>
        </p:nvSpPr>
        <p:spPr>
          <a:xfrm>
            <a:off x="6154519" y="1586013"/>
            <a:ext cx="1092261" cy="854397"/>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1300;p91">
            <a:extLst>
              <a:ext uri="{FF2B5EF4-FFF2-40B4-BE49-F238E27FC236}">
                <a16:creationId xmlns:a16="http://schemas.microsoft.com/office/drawing/2014/main" id="{427F9892-AACA-DED1-AAC2-BB8A3BC14034}"/>
              </a:ext>
            </a:extLst>
          </p:cNvPr>
          <p:cNvCxnSpPr>
            <a:cxnSpLocks/>
            <a:endCxn id="25" idx="2"/>
          </p:cNvCxnSpPr>
          <p:nvPr/>
        </p:nvCxnSpPr>
        <p:spPr>
          <a:xfrm>
            <a:off x="5697460" y="2006114"/>
            <a:ext cx="457059" cy="7098"/>
          </a:xfrm>
          <a:prstGeom prst="straightConnector1">
            <a:avLst/>
          </a:prstGeom>
          <a:noFill/>
          <a:ln w="9525" cap="flat" cmpd="sng">
            <a:solidFill>
              <a:schemeClr val="lt1"/>
            </a:solidFill>
            <a:prstDash val="solid"/>
            <a:round/>
            <a:headEnd type="none" w="med" len="med"/>
            <a:tailEnd type="none" w="med" len="med"/>
          </a:ln>
        </p:spPr>
      </p:cxnSp>
      <p:sp>
        <p:nvSpPr>
          <p:cNvPr id="27" name="Google Shape;1290;p91">
            <a:extLst>
              <a:ext uri="{FF2B5EF4-FFF2-40B4-BE49-F238E27FC236}">
                <a16:creationId xmlns:a16="http://schemas.microsoft.com/office/drawing/2014/main" id="{5676117E-B2CF-7F0E-CCB6-73BA77F4A760}"/>
              </a:ext>
            </a:extLst>
          </p:cNvPr>
          <p:cNvSpPr txBox="1"/>
          <p:nvPr/>
        </p:nvSpPr>
        <p:spPr>
          <a:xfrm>
            <a:off x="6147812" y="1812062"/>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Oct 2024</a:t>
            </a:r>
            <a:endParaRPr sz="1200" b="1" dirty="0">
              <a:solidFill>
                <a:schemeClr val="lt1"/>
              </a:solidFill>
              <a:latin typeface="IBM Plex Sans"/>
              <a:ea typeface="IBM Plex Sans"/>
              <a:cs typeface="IBM Plex Sans"/>
              <a:sym typeface="IBM Plex Sans"/>
            </a:endParaRPr>
          </a:p>
        </p:txBody>
      </p:sp>
      <p:sp>
        <p:nvSpPr>
          <p:cNvPr id="32" name="Google Shape;1280;p91">
            <a:extLst>
              <a:ext uri="{FF2B5EF4-FFF2-40B4-BE49-F238E27FC236}">
                <a16:creationId xmlns:a16="http://schemas.microsoft.com/office/drawing/2014/main" id="{2FD0E360-1FBE-E804-D9A3-318A5C52C065}"/>
              </a:ext>
            </a:extLst>
          </p:cNvPr>
          <p:cNvSpPr/>
          <p:nvPr/>
        </p:nvSpPr>
        <p:spPr>
          <a:xfrm>
            <a:off x="7570755" y="1483338"/>
            <a:ext cx="1034106" cy="887134"/>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97;p91">
            <a:extLst>
              <a:ext uri="{FF2B5EF4-FFF2-40B4-BE49-F238E27FC236}">
                <a16:creationId xmlns:a16="http://schemas.microsoft.com/office/drawing/2014/main" id="{2D8C0E24-8EC0-C194-A279-E3D05DE21777}"/>
              </a:ext>
            </a:extLst>
          </p:cNvPr>
          <p:cNvSpPr/>
          <p:nvPr/>
        </p:nvSpPr>
        <p:spPr>
          <a:xfrm>
            <a:off x="7667142" y="1610459"/>
            <a:ext cx="1092261" cy="854397"/>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1300;p91">
            <a:extLst>
              <a:ext uri="{FF2B5EF4-FFF2-40B4-BE49-F238E27FC236}">
                <a16:creationId xmlns:a16="http://schemas.microsoft.com/office/drawing/2014/main" id="{25A914B3-7948-46C9-520C-4E1B9DB419DB}"/>
              </a:ext>
            </a:extLst>
          </p:cNvPr>
          <p:cNvCxnSpPr>
            <a:cxnSpLocks/>
            <a:endCxn id="33" idx="2"/>
          </p:cNvCxnSpPr>
          <p:nvPr/>
        </p:nvCxnSpPr>
        <p:spPr>
          <a:xfrm>
            <a:off x="7246780" y="2037658"/>
            <a:ext cx="420362" cy="0"/>
          </a:xfrm>
          <a:prstGeom prst="straightConnector1">
            <a:avLst/>
          </a:prstGeom>
          <a:noFill/>
          <a:ln w="9525" cap="flat" cmpd="sng">
            <a:solidFill>
              <a:schemeClr val="lt1"/>
            </a:solidFill>
            <a:prstDash val="solid"/>
            <a:round/>
            <a:headEnd type="none" w="med" len="med"/>
            <a:tailEnd type="none" w="med" len="med"/>
          </a:ln>
        </p:spPr>
      </p:cxnSp>
      <p:sp>
        <p:nvSpPr>
          <p:cNvPr id="35" name="Google Shape;1290;p91">
            <a:extLst>
              <a:ext uri="{FF2B5EF4-FFF2-40B4-BE49-F238E27FC236}">
                <a16:creationId xmlns:a16="http://schemas.microsoft.com/office/drawing/2014/main" id="{CE0E9626-286F-9755-A182-E5406B997394}"/>
              </a:ext>
            </a:extLst>
          </p:cNvPr>
          <p:cNvSpPr txBox="1"/>
          <p:nvPr/>
        </p:nvSpPr>
        <p:spPr>
          <a:xfrm>
            <a:off x="7660435" y="1836508"/>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Dec 2024</a:t>
            </a:r>
            <a:endParaRPr sz="1200" b="1" dirty="0">
              <a:solidFill>
                <a:schemeClr val="lt1"/>
              </a:solidFill>
              <a:latin typeface="IBM Plex Sans"/>
              <a:ea typeface="IBM Plex Sans"/>
              <a:cs typeface="IBM Plex Sans"/>
              <a:sym typeface="IBM Plex Sans"/>
            </a:endParaRPr>
          </a:p>
        </p:txBody>
      </p:sp>
      <p:sp>
        <p:nvSpPr>
          <p:cNvPr id="44" name="Google Shape;1282;p91">
            <a:extLst>
              <a:ext uri="{FF2B5EF4-FFF2-40B4-BE49-F238E27FC236}">
                <a16:creationId xmlns:a16="http://schemas.microsoft.com/office/drawing/2014/main" id="{C3799006-9BEE-6595-6BA6-290013D4E4E6}"/>
              </a:ext>
            </a:extLst>
          </p:cNvPr>
          <p:cNvSpPr txBox="1"/>
          <p:nvPr/>
        </p:nvSpPr>
        <p:spPr>
          <a:xfrm>
            <a:off x="998710" y="3276752"/>
            <a:ext cx="1189895" cy="5881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Learning and Developing Qt software</a:t>
            </a:r>
            <a:endParaRPr sz="1200" b="1" dirty="0">
              <a:solidFill>
                <a:schemeClr val="lt1"/>
              </a:solidFill>
              <a:latin typeface="IBM Plex Sans"/>
              <a:ea typeface="IBM Plex Sans"/>
              <a:cs typeface="IBM Plex Sans"/>
              <a:sym typeface="IBM Plex Sans"/>
            </a:endParaRPr>
          </a:p>
        </p:txBody>
      </p:sp>
      <p:cxnSp>
        <p:nvCxnSpPr>
          <p:cNvPr id="46" name="Straight Connector 45">
            <a:extLst>
              <a:ext uri="{FF2B5EF4-FFF2-40B4-BE49-F238E27FC236}">
                <a16:creationId xmlns:a16="http://schemas.microsoft.com/office/drawing/2014/main" id="{4EA6306F-196A-BF5D-3CED-62BBFA5F2EFD}"/>
              </a:ext>
            </a:extLst>
          </p:cNvPr>
          <p:cNvCxnSpPr>
            <a:cxnSpLocks/>
            <a:endCxn id="1282" idx="0"/>
          </p:cNvCxnSpPr>
          <p:nvPr/>
        </p:nvCxnSpPr>
        <p:spPr>
          <a:xfrm>
            <a:off x="545192" y="2487023"/>
            <a:ext cx="0" cy="529601"/>
          </a:xfrm>
          <a:prstGeom prst="line">
            <a:avLst/>
          </a:prstGeom>
        </p:spPr>
        <p:style>
          <a:lnRef idx="1">
            <a:schemeClr val="accent3"/>
          </a:lnRef>
          <a:fillRef idx="0">
            <a:schemeClr val="accent3"/>
          </a:fillRef>
          <a:effectRef idx="0">
            <a:schemeClr val="accent3"/>
          </a:effectRef>
          <a:fontRef idx="minor">
            <a:schemeClr val="tx1"/>
          </a:fontRef>
        </p:style>
      </p:cxnSp>
      <p:sp>
        <p:nvSpPr>
          <p:cNvPr id="51" name="Left Brace 50">
            <a:extLst>
              <a:ext uri="{FF2B5EF4-FFF2-40B4-BE49-F238E27FC236}">
                <a16:creationId xmlns:a16="http://schemas.microsoft.com/office/drawing/2014/main" id="{6C5E81D2-2EDB-1301-D65D-C2AAD65B0703}"/>
              </a:ext>
            </a:extLst>
          </p:cNvPr>
          <p:cNvSpPr/>
          <p:nvPr/>
        </p:nvSpPr>
        <p:spPr>
          <a:xfrm rot="16200000">
            <a:off x="1199154" y="2203236"/>
            <a:ext cx="708837" cy="1287316"/>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a:p>
        </p:txBody>
      </p:sp>
      <p:sp>
        <p:nvSpPr>
          <p:cNvPr id="52" name="Left Brace 51">
            <a:extLst>
              <a:ext uri="{FF2B5EF4-FFF2-40B4-BE49-F238E27FC236}">
                <a16:creationId xmlns:a16="http://schemas.microsoft.com/office/drawing/2014/main" id="{A70B7898-4A00-D605-BF7C-152417783B79}"/>
              </a:ext>
            </a:extLst>
          </p:cNvPr>
          <p:cNvSpPr/>
          <p:nvPr/>
        </p:nvSpPr>
        <p:spPr>
          <a:xfrm rot="16200000">
            <a:off x="4181192" y="2359512"/>
            <a:ext cx="708837" cy="1010499"/>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a:p>
        </p:txBody>
      </p:sp>
      <p:sp>
        <p:nvSpPr>
          <p:cNvPr id="53" name="Left Brace 52">
            <a:extLst>
              <a:ext uri="{FF2B5EF4-FFF2-40B4-BE49-F238E27FC236}">
                <a16:creationId xmlns:a16="http://schemas.microsoft.com/office/drawing/2014/main" id="{7DCA2619-AF0B-E4C9-BD94-56D50D0A464C}"/>
              </a:ext>
            </a:extLst>
          </p:cNvPr>
          <p:cNvSpPr/>
          <p:nvPr/>
        </p:nvSpPr>
        <p:spPr>
          <a:xfrm rot="16200000">
            <a:off x="2754082" y="1971877"/>
            <a:ext cx="708837" cy="1739131"/>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a:p>
        </p:txBody>
      </p:sp>
      <p:sp>
        <p:nvSpPr>
          <p:cNvPr id="54" name="Google Shape;1282;p91">
            <a:extLst>
              <a:ext uri="{FF2B5EF4-FFF2-40B4-BE49-F238E27FC236}">
                <a16:creationId xmlns:a16="http://schemas.microsoft.com/office/drawing/2014/main" id="{8BCF1D16-65A5-0E42-F589-13CB0A2B41F5}"/>
              </a:ext>
            </a:extLst>
          </p:cNvPr>
          <p:cNvSpPr txBox="1"/>
          <p:nvPr/>
        </p:nvSpPr>
        <p:spPr>
          <a:xfrm>
            <a:off x="2388653" y="3294775"/>
            <a:ext cx="1245452" cy="5881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Implementing projector function into the software</a:t>
            </a:r>
            <a:endParaRPr sz="1200" b="1" dirty="0">
              <a:solidFill>
                <a:schemeClr val="lt1"/>
              </a:solidFill>
              <a:latin typeface="IBM Plex Sans"/>
              <a:ea typeface="IBM Plex Sans"/>
              <a:cs typeface="IBM Plex Sans"/>
              <a:sym typeface="IBM Plex Sans"/>
            </a:endParaRPr>
          </a:p>
        </p:txBody>
      </p:sp>
      <p:sp>
        <p:nvSpPr>
          <p:cNvPr id="55" name="Google Shape;1282;p91">
            <a:extLst>
              <a:ext uri="{FF2B5EF4-FFF2-40B4-BE49-F238E27FC236}">
                <a16:creationId xmlns:a16="http://schemas.microsoft.com/office/drawing/2014/main" id="{C9EDB902-CD18-A119-6001-BC279651BF54}"/>
              </a:ext>
            </a:extLst>
          </p:cNvPr>
          <p:cNvSpPr txBox="1"/>
          <p:nvPr/>
        </p:nvSpPr>
        <p:spPr>
          <a:xfrm>
            <a:off x="3753544" y="3276750"/>
            <a:ext cx="1422862" cy="5881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Reading research papers</a:t>
            </a:r>
            <a:endParaRPr sz="1200" b="1" dirty="0">
              <a:solidFill>
                <a:schemeClr val="lt1"/>
              </a:solidFill>
              <a:latin typeface="IBM Plex Sans"/>
              <a:ea typeface="IBM Plex Sans"/>
              <a:cs typeface="IBM Plex Sans"/>
              <a:sym typeface="IBM Plex Sans"/>
            </a:endParaRPr>
          </a:p>
        </p:txBody>
      </p:sp>
      <p:sp>
        <p:nvSpPr>
          <p:cNvPr id="56" name="Left Brace 55">
            <a:extLst>
              <a:ext uri="{FF2B5EF4-FFF2-40B4-BE49-F238E27FC236}">
                <a16:creationId xmlns:a16="http://schemas.microsoft.com/office/drawing/2014/main" id="{542FA45C-AF36-A687-26D5-7A41BD1D6AA1}"/>
              </a:ext>
            </a:extLst>
          </p:cNvPr>
          <p:cNvSpPr/>
          <p:nvPr/>
        </p:nvSpPr>
        <p:spPr>
          <a:xfrm rot="16200000">
            <a:off x="5698719" y="2021298"/>
            <a:ext cx="708837" cy="1674562"/>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a:p>
        </p:txBody>
      </p:sp>
      <p:sp>
        <p:nvSpPr>
          <p:cNvPr id="57" name="Google Shape;1282;p91">
            <a:extLst>
              <a:ext uri="{FF2B5EF4-FFF2-40B4-BE49-F238E27FC236}">
                <a16:creationId xmlns:a16="http://schemas.microsoft.com/office/drawing/2014/main" id="{FE78CE38-BCCD-7D8E-C55D-74570D841B20}"/>
              </a:ext>
            </a:extLst>
          </p:cNvPr>
          <p:cNvSpPr txBox="1"/>
          <p:nvPr/>
        </p:nvSpPr>
        <p:spPr>
          <a:xfrm>
            <a:off x="5282795" y="3214069"/>
            <a:ext cx="1422862" cy="10015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Implementing and Experiment for binary dithering and defocusing techniques</a:t>
            </a:r>
            <a:endParaRPr sz="1200" b="1" dirty="0">
              <a:solidFill>
                <a:schemeClr val="lt1"/>
              </a:solidFill>
              <a:latin typeface="IBM Plex Sans"/>
              <a:ea typeface="IBM Plex Sans"/>
              <a:cs typeface="IBM Plex Sans"/>
              <a:sym typeface="IBM Plex Sans"/>
            </a:endParaRPr>
          </a:p>
        </p:txBody>
      </p:sp>
      <p:sp>
        <p:nvSpPr>
          <p:cNvPr id="58" name="Google Shape;1282;p91">
            <a:extLst>
              <a:ext uri="{FF2B5EF4-FFF2-40B4-BE49-F238E27FC236}">
                <a16:creationId xmlns:a16="http://schemas.microsoft.com/office/drawing/2014/main" id="{98473A1E-56BC-E045-F7EB-01902C5F3697}"/>
              </a:ext>
            </a:extLst>
          </p:cNvPr>
          <p:cNvSpPr txBox="1"/>
          <p:nvPr/>
        </p:nvSpPr>
        <p:spPr>
          <a:xfrm>
            <a:off x="6636916" y="2947138"/>
            <a:ext cx="10105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FYP Report submission</a:t>
            </a:r>
            <a:endParaRPr sz="1200" b="1" dirty="0">
              <a:solidFill>
                <a:schemeClr val="lt1"/>
              </a:solidFill>
              <a:latin typeface="IBM Plex Sans"/>
              <a:ea typeface="IBM Plex Sans"/>
              <a:cs typeface="IBM Plex Sans"/>
              <a:sym typeface="IBM Plex Sans"/>
            </a:endParaRPr>
          </a:p>
        </p:txBody>
      </p:sp>
      <p:cxnSp>
        <p:nvCxnSpPr>
          <p:cNvPr id="59" name="Straight Connector 58">
            <a:extLst>
              <a:ext uri="{FF2B5EF4-FFF2-40B4-BE49-F238E27FC236}">
                <a16:creationId xmlns:a16="http://schemas.microsoft.com/office/drawing/2014/main" id="{303D1976-02C7-3922-03A4-C357881AA3D9}"/>
              </a:ext>
            </a:extLst>
          </p:cNvPr>
          <p:cNvCxnSpPr>
            <a:cxnSpLocks/>
            <a:endCxn id="58" idx="0"/>
          </p:cNvCxnSpPr>
          <p:nvPr/>
        </p:nvCxnSpPr>
        <p:spPr>
          <a:xfrm>
            <a:off x="7127521" y="2426499"/>
            <a:ext cx="14645" cy="520639"/>
          </a:xfrm>
          <a:prstGeom prst="line">
            <a:avLst/>
          </a:prstGeom>
        </p:spPr>
        <p:style>
          <a:lnRef idx="1">
            <a:schemeClr val="accent3"/>
          </a:lnRef>
          <a:fillRef idx="0">
            <a:schemeClr val="accent3"/>
          </a:fillRef>
          <a:effectRef idx="0">
            <a:schemeClr val="accent3"/>
          </a:effectRef>
          <a:fontRef idx="minor">
            <a:schemeClr val="tx1"/>
          </a:fontRef>
        </p:style>
      </p:cxnSp>
      <p:sp>
        <p:nvSpPr>
          <p:cNvPr id="63" name="Google Shape;1282;p91">
            <a:extLst>
              <a:ext uri="{FF2B5EF4-FFF2-40B4-BE49-F238E27FC236}">
                <a16:creationId xmlns:a16="http://schemas.microsoft.com/office/drawing/2014/main" id="{DC73AA8D-17C0-6C88-DBE2-4D70A2C8FA9F}"/>
              </a:ext>
            </a:extLst>
          </p:cNvPr>
          <p:cNvSpPr txBox="1"/>
          <p:nvPr/>
        </p:nvSpPr>
        <p:spPr>
          <a:xfrm>
            <a:off x="7755610" y="2969186"/>
            <a:ext cx="1111425"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FYP presentation</a:t>
            </a:r>
            <a:endParaRPr sz="1200" b="1" dirty="0">
              <a:solidFill>
                <a:schemeClr val="lt1"/>
              </a:solidFill>
              <a:latin typeface="IBM Plex Sans"/>
              <a:ea typeface="IBM Plex Sans"/>
              <a:cs typeface="IBM Plex Sans"/>
              <a:sym typeface="IBM Plex Sans"/>
            </a:endParaRPr>
          </a:p>
        </p:txBody>
      </p:sp>
      <p:cxnSp>
        <p:nvCxnSpPr>
          <p:cNvPr id="1216" name="Straight Connector 1215">
            <a:extLst>
              <a:ext uri="{FF2B5EF4-FFF2-40B4-BE49-F238E27FC236}">
                <a16:creationId xmlns:a16="http://schemas.microsoft.com/office/drawing/2014/main" id="{4B63E92B-06F7-9CE3-C5CC-C119283932DE}"/>
              </a:ext>
            </a:extLst>
          </p:cNvPr>
          <p:cNvCxnSpPr>
            <a:cxnSpLocks/>
            <a:endCxn id="63" idx="0"/>
          </p:cNvCxnSpPr>
          <p:nvPr/>
        </p:nvCxnSpPr>
        <p:spPr>
          <a:xfrm>
            <a:off x="8311323" y="2504160"/>
            <a:ext cx="0" cy="465026"/>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SG" sz="3200" dirty="0"/>
              <a:t>Binary Dithering Techniques and Defocusing</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66999680"/>
      </p:ext>
    </p:extLst>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1827</TotalTime>
  <Words>1885</Words>
  <Application>Microsoft Office PowerPoint</Application>
  <PresentationFormat>On-screen Show (16:9)</PresentationFormat>
  <Paragraphs>273</Paragraphs>
  <Slides>35</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IBM Plex Sans Medium</vt:lpstr>
      <vt:lpstr>IBM Plex Sans</vt:lpstr>
      <vt:lpstr>Cambria Math</vt:lpstr>
      <vt:lpstr>Korean AI Agency Pitch Deck XL by Slidesgo</vt:lpstr>
      <vt:lpstr>FYP Presentation Presented by Hendy</vt:lpstr>
      <vt:lpstr>Development of application for pattern projection and comparative analysis of binary defocusing techniques in fringe projection profilometry </vt:lpstr>
      <vt:lpstr>Introduction</vt:lpstr>
      <vt:lpstr>Introduction</vt:lpstr>
      <vt:lpstr>Fringe Projection Profilometry (FPP) </vt:lpstr>
      <vt:lpstr>Project Motivation</vt:lpstr>
      <vt:lpstr>Project Objective</vt:lpstr>
      <vt:lpstr>Project Timeline</vt:lpstr>
      <vt:lpstr>Binary Dithering Techniques and Defocusing</vt:lpstr>
      <vt:lpstr>Bayer Ordered</vt:lpstr>
      <vt:lpstr>Bayer Ordered Dithering</vt:lpstr>
      <vt:lpstr>Bayer Matrix size</vt:lpstr>
      <vt:lpstr>Error Diffusion Dithering</vt:lpstr>
      <vt:lpstr>Optimized Phase Dithering</vt:lpstr>
      <vt:lpstr>Determining the iteration</vt:lpstr>
      <vt:lpstr>Comparison of Dithering Techniques </vt:lpstr>
      <vt:lpstr>Pattern Defocusing</vt:lpstr>
      <vt:lpstr>Pattern Defocusing</vt:lpstr>
      <vt:lpstr>Comparison Methodology</vt:lpstr>
      <vt:lpstr>Ideal Sinusoidal</vt:lpstr>
      <vt:lpstr>Three Phase shifting</vt:lpstr>
      <vt:lpstr>Comparison Methodology</vt:lpstr>
      <vt:lpstr>Ideal Sinusoidal vs Dithered pattern</vt:lpstr>
      <vt:lpstr>Developing software for projector</vt:lpstr>
      <vt:lpstr>Developing software for projector</vt:lpstr>
      <vt:lpstr>Developing software for projector</vt:lpstr>
      <vt:lpstr>Challenges for this task</vt:lpstr>
      <vt:lpstr>Experiment and results</vt:lpstr>
      <vt:lpstr>Ideal Sinusoidal vs Dithered pattern</vt:lpstr>
      <vt:lpstr>Ideal Sinusoidal vs Dithered pattern</vt:lpstr>
      <vt:lpstr>Conclusion</vt:lpstr>
      <vt:lpstr>Conclusion and Future works</vt:lpstr>
      <vt:lpstr>PowerPoint Presentation</vt:lpstr>
      <vt:lpstr>Developing software with QT</vt:lpstr>
      <vt:lpstr>Speed bottleneck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Hendy</dc:creator>
  <cp:lastModifiedBy>#HENDY#</cp:lastModifiedBy>
  <cp:revision>6</cp:revision>
  <dcterms:modified xsi:type="dcterms:W3CDTF">2025-03-08T16:00:04Z</dcterms:modified>
</cp:coreProperties>
</file>